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116"/>
  </p:notesMasterIdLst>
  <p:handoutMasterIdLst>
    <p:handoutMasterId r:id="rId117"/>
  </p:handoutMasterIdLst>
  <p:sldIdLst>
    <p:sldId id="680" r:id="rId2"/>
    <p:sldId id="656" r:id="rId3"/>
    <p:sldId id="685" r:id="rId4"/>
    <p:sldId id="609" r:id="rId5"/>
    <p:sldId id="664" r:id="rId6"/>
    <p:sldId id="681" r:id="rId7"/>
    <p:sldId id="661" r:id="rId8"/>
    <p:sldId id="683" r:id="rId9"/>
    <p:sldId id="684" r:id="rId10"/>
    <p:sldId id="662" r:id="rId11"/>
    <p:sldId id="563" r:id="rId12"/>
    <p:sldId id="658" r:id="rId13"/>
    <p:sldId id="669" r:id="rId14"/>
    <p:sldId id="670" r:id="rId15"/>
    <p:sldId id="571" r:id="rId16"/>
    <p:sldId id="587" r:id="rId17"/>
    <p:sldId id="666" r:id="rId18"/>
    <p:sldId id="588" r:id="rId19"/>
    <p:sldId id="667" r:id="rId20"/>
    <p:sldId id="589" r:id="rId21"/>
    <p:sldId id="671" r:id="rId22"/>
    <p:sldId id="590" r:id="rId23"/>
    <p:sldId id="623" r:id="rId24"/>
    <p:sldId id="673" r:id="rId25"/>
    <p:sldId id="674" r:id="rId26"/>
    <p:sldId id="675" r:id="rId27"/>
    <p:sldId id="678" r:id="rId28"/>
    <p:sldId id="627" r:id="rId29"/>
    <p:sldId id="576" r:id="rId30"/>
    <p:sldId id="686" r:id="rId31"/>
    <p:sldId id="580" r:id="rId32"/>
    <p:sldId id="704" r:id="rId33"/>
    <p:sldId id="660" r:id="rId34"/>
    <p:sldId id="605" r:id="rId35"/>
    <p:sldId id="604" r:id="rId36"/>
    <p:sldId id="608" r:id="rId37"/>
    <p:sldId id="676" r:id="rId38"/>
    <p:sldId id="705" r:id="rId39"/>
    <p:sldId id="706" r:id="rId40"/>
    <p:sldId id="677" r:id="rId41"/>
    <p:sldId id="679" r:id="rId42"/>
    <p:sldId id="707" r:id="rId43"/>
    <p:sldId id="698" r:id="rId44"/>
    <p:sldId id="693" r:id="rId45"/>
    <p:sldId id="695" r:id="rId46"/>
    <p:sldId id="703" r:id="rId47"/>
    <p:sldId id="689" r:id="rId48"/>
    <p:sldId id="700" r:id="rId49"/>
    <p:sldId id="702" r:id="rId50"/>
    <p:sldId id="708" r:id="rId51"/>
    <p:sldId id="614" r:id="rId52"/>
    <p:sldId id="616" r:id="rId53"/>
    <p:sldId id="640" r:id="rId54"/>
    <p:sldId id="618" r:id="rId55"/>
    <p:sldId id="619" r:id="rId56"/>
    <p:sldId id="709" r:id="rId57"/>
    <p:sldId id="710" r:id="rId58"/>
    <p:sldId id="711" r:id="rId59"/>
    <p:sldId id="690" r:id="rId60"/>
    <p:sldId id="578" r:id="rId61"/>
    <p:sldId id="612" r:id="rId62"/>
    <p:sldId id="555" r:id="rId63"/>
    <p:sldId id="712" r:id="rId64"/>
    <p:sldId id="554" r:id="rId65"/>
    <p:sldId id="641" r:id="rId66"/>
    <p:sldId id="713" r:id="rId67"/>
    <p:sldId id="714" r:id="rId68"/>
    <p:sldId id="621" r:id="rId69"/>
    <p:sldId id="646" r:id="rId70"/>
    <p:sldId id="715" r:id="rId71"/>
    <p:sldId id="617" r:id="rId72"/>
    <p:sldId id="716" r:id="rId73"/>
    <p:sldId id="620" r:id="rId74"/>
    <p:sldId id="717" r:id="rId75"/>
    <p:sldId id="635" r:id="rId76"/>
    <p:sldId id="613" r:id="rId77"/>
    <p:sldId id="636" r:id="rId78"/>
    <p:sldId id="597" r:id="rId79"/>
    <p:sldId id="647" r:id="rId80"/>
    <p:sldId id="625" r:id="rId81"/>
    <p:sldId id="718" r:id="rId82"/>
    <p:sldId id="637" r:id="rId83"/>
    <p:sldId id="626" r:id="rId84"/>
    <p:sldId id="632" r:id="rId85"/>
    <p:sldId id="648" r:id="rId86"/>
    <p:sldId id="630" r:id="rId87"/>
    <p:sldId id="631" r:id="rId88"/>
    <p:sldId id="628" r:id="rId89"/>
    <p:sldId id="634" r:id="rId90"/>
    <p:sldId id="655" r:id="rId91"/>
    <p:sldId id="599" r:id="rId92"/>
    <p:sldId id="657" r:id="rId93"/>
    <p:sldId id="598" r:id="rId94"/>
    <p:sldId id="603" r:id="rId95"/>
    <p:sldId id="649" r:id="rId96"/>
    <p:sldId id="601" r:id="rId97"/>
    <p:sldId id="643" r:id="rId98"/>
    <p:sldId id="642" r:id="rId99"/>
    <p:sldId id="644" r:id="rId100"/>
    <p:sldId id="645" r:id="rId101"/>
    <p:sldId id="606" r:id="rId102"/>
    <p:sldId id="654" r:id="rId103"/>
    <p:sldId id="611" r:id="rId104"/>
    <p:sldId id="650" r:id="rId105"/>
    <p:sldId id="651" r:id="rId106"/>
    <p:sldId id="652" r:id="rId107"/>
    <p:sldId id="653" r:id="rId108"/>
    <p:sldId id="622" r:id="rId109"/>
    <p:sldId id="624" r:id="rId110"/>
    <p:sldId id="593" r:id="rId111"/>
    <p:sldId id="719" r:id="rId112"/>
    <p:sldId id="546" r:id="rId113"/>
    <p:sldId id="556" r:id="rId114"/>
    <p:sldId id="720" r:id="rId11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85"/>
            <p14:sldId id="609"/>
            <p14:sldId id="664"/>
            <p14:sldId id="681"/>
            <p14:sldId id="661"/>
            <p14:sldId id="683"/>
            <p14:sldId id="684"/>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Lst>
        </p14:section>
        <p14:section name="Untitled Section" id="{A1A91FDF-B9BC-E94A-AE1E-85C4DC8FC469}">
          <p14:sldIdLst>
            <p14:sldId id="576"/>
            <p14:sldId id="686"/>
            <p14:sldId id="580"/>
            <p14:sldId id="704"/>
            <p14:sldId id="660"/>
            <p14:sldId id="605"/>
            <p14:sldId id="604"/>
            <p14:sldId id="608"/>
            <p14:sldId id="676"/>
            <p14:sldId id="705"/>
            <p14:sldId id="706"/>
            <p14:sldId id="677"/>
            <p14:sldId id="679"/>
            <p14:sldId id="707"/>
            <p14:sldId id="698"/>
            <p14:sldId id="693"/>
            <p14:sldId id="695"/>
            <p14:sldId id="703"/>
            <p14:sldId id="689"/>
            <p14:sldId id="700"/>
            <p14:sldId id="702"/>
            <p14:sldId id="708"/>
            <p14:sldId id="614"/>
            <p14:sldId id="616"/>
            <p14:sldId id="640"/>
            <p14:sldId id="618"/>
            <p14:sldId id="619"/>
            <p14:sldId id="709"/>
            <p14:sldId id="710"/>
            <p14:sldId id="711"/>
            <p14:sldId id="690"/>
          </p14:sldIdLst>
        </p14:section>
        <p14:section name="Untitled Section" id="{C3B73DFB-6D26-B14E-8837-652B827413CB}">
          <p14:sldIdLst>
            <p14:sldId id="578"/>
            <p14:sldId id="612"/>
            <p14:sldId id="555"/>
            <p14:sldId id="712"/>
            <p14:sldId id="554"/>
            <p14:sldId id="641"/>
            <p14:sldId id="713"/>
            <p14:sldId id="714"/>
            <p14:sldId id="621"/>
            <p14:sldId id="646"/>
            <p14:sldId id="715"/>
            <p14:sldId id="617"/>
            <p14:sldId id="716"/>
            <p14:sldId id="620"/>
            <p14:sldId id="717"/>
            <p14:sldId id="635"/>
            <p14:sldId id="613"/>
            <p14:sldId id="636"/>
            <p14:sldId id="597"/>
            <p14:sldId id="647"/>
            <p14:sldId id="625"/>
            <p14:sldId id="718"/>
            <p14:sldId id="637"/>
            <p14:sldId id="626"/>
            <p14:sldId id="632"/>
            <p14:sldId id="648"/>
            <p14:sldId id="630"/>
            <p14:sldId id="631"/>
            <p14:sldId id="628"/>
            <p14:sldId id="634"/>
            <p14:sldId id="655"/>
            <p14:sldId id="599"/>
            <p14:sldId id="657"/>
            <p14:sldId id="598"/>
            <p14:sldId id="603"/>
            <p14:sldId id="649"/>
            <p14:sldId id="601"/>
            <p14:sldId id="643"/>
            <p14:sldId id="642"/>
            <p14:sldId id="644"/>
            <p14:sldId id="645"/>
            <p14:sldId id="606"/>
            <p14:sldId id="654"/>
            <p14:sldId id="611"/>
            <p14:sldId id="650"/>
            <p14:sldId id="651"/>
            <p14:sldId id="652"/>
            <p14:sldId id="653"/>
            <p14:sldId id="622"/>
            <p14:sldId id="624"/>
            <p14:sldId id="593"/>
            <p14:sldId id="719"/>
            <p14:sldId id="546"/>
            <p14:sldId id="556"/>
            <p14:sldId id="7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2F0D9"/>
    <a:srgbClr val="EDC196"/>
    <a:srgbClr val="D53DD7"/>
    <a:srgbClr val="FF8CD8"/>
    <a:srgbClr val="0295FF"/>
    <a:srgbClr val="F0D0D5"/>
    <a:srgbClr val="1E76B4"/>
    <a:srgbClr val="FF7F0E"/>
    <a:srgbClr val="FFFF00"/>
    <a:srgbClr val="207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0" autoAdjust="0"/>
    <p:restoredTop sz="96327" autoAdjust="0"/>
  </p:normalViewPr>
  <p:slideViewPr>
    <p:cSldViewPr>
      <p:cViewPr varScale="1">
        <p:scale>
          <a:sx n="119" d="100"/>
          <a:sy n="119" d="100"/>
        </p:scale>
        <p:origin x="544"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40</a:t>
            </a:fld>
            <a:endParaRPr lang="en-US"/>
          </a:p>
        </p:txBody>
      </p:sp>
    </p:spTree>
    <p:extLst>
      <p:ext uri="{BB962C8B-B14F-4D97-AF65-F5344CB8AC3E}">
        <p14:creationId xmlns:p14="http://schemas.microsoft.com/office/powerpoint/2010/main" val="1665687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41</a:t>
            </a:fld>
            <a:endParaRPr lang="en-US"/>
          </a:p>
        </p:txBody>
      </p:sp>
    </p:spTree>
    <p:extLst>
      <p:ext uri="{BB962C8B-B14F-4D97-AF65-F5344CB8AC3E}">
        <p14:creationId xmlns:p14="http://schemas.microsoft.com/office/powerpoint/2010/main" val="3093467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42</a:t>
            </a:fld>
            <a:endParaRPr lang="en-US"/>
          </a:p>
        </p:txBody>
      </p:sp>
    </p:spTree>
    <p:extLst>
      <p:ext uri="{BB962C8B-B14F-4D97-AF65-F5344CB8AC3E}">
        <p14:creationId xmlns:p14="http://schemas.microsoft.com/office/powerpoint/2010/main" val="1511708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43</a:t>
            </a:fld>
            <a:endParaRPr lang="en-US"/>
          </a:p>
        </p:txBody>
      </p:sp>
    </p:spTree>
    <p:extLst>
      <p:ext uri="{BB962C8B-B14F-4D97-AF65-F5344CB8AC3E}">
        <p14:creationId xmlns:p14="http://schemas.microsoft.com/office/powerpoint/2010/main" val="219759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44</a:t>
            </a:fld>
            <a:endParaRPr lang="en-US"/>
          </a:p>
        </p:txBody>
      </p:sp>
    </p:spTree>
    <p:extLst>
      <p:ext uri="{BB962C8B-B14F-4D97-AF65-F5344CB8AC3E}">
        <p14:creationId xmlns:p14="http://schemas.microsoft.com/office/powerpoint/2010/main" val="3165402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45</a:t>
            </a:fld>
            <a:endParaRPr lang="en-US"/>
          </a:p>
        </p:txBody>
      </p:sp>
    </p:spTree>
    <p:extLst>
      <p:ext uri="{BB962C8B-B14F-4D97-AF65-F5344CB8AC3E}">
        <p14:creationId xmlns:p14="http://schemas.microsoft.com/office/powerpoint/2010/main" val="1514359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sets of operations </a:t>
            </a:r>
          </a:p>
          <a:p>
            <a:r>
              <a:rPr lang="en-US" dirty="0"/>
              <a:t>1.Only change metadata</a:t>
            </a:r>
          </a:p>
          <a:p>
            <a:r>
              <a:rPr lang="en-US" dirty="0"/>
              <a:t>2. New memory block is allocated </a:t>
            </a:r>
            <a:r>
              <a:rPr lang="en-US" dirty="0">
                <a:sym typeface="Wingdings" pitchFamily="2" charset="2"/>
              </a:rPr>
              <a:t> return a copy (we say)</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47</a:t>
            </a:fld>
            <a:endParaRPr lang="en-US"/>
          </a:p>
        </p:txBody>
      </p:sp>
    </p:spTree>
    <p:extLst>
      <p:ext uri="{BB962C8B-B14F-4D97-AF65-F5344CB8AC3E}">
        <p14:creationId xmlns:p14="http://schemas.microsoft.com/office/powerpoint/2010/main" val="5988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case, when one of the strides is 0 </a:t>
            </a:r>
            <a:r>
              <a:rPr lang="en-US" dirty="0">
                <a:sym typeface="Wingdings" pitchFamily="2" charset="2"/>
              </a:rPr>
              <a:t> duplicates without occupying more memory</a:t>
            </a:r>
            <a:endParaRPr lang="en-US" dirty="0"/>
          </a:p>
          <a:p>
            <a:r>
              <a:rPr lang="en-US" dirty="0"/>
              <a:t>Transition, other operations that can </a:t>
            </a:r>
          </a:p>
          <a:p>
            <a:endParaRPr lang="en-US" dirty="0"/>
          </a:p>
          <a:p>
            <a:r>
              <a:rPr lang="en-US" dirty="0" err="1"/>
              <a:t>Braodcasting</a:t>
            </a:r>
            <a:endParaRPr lang="en-US" dirty="0"/>
          </a:p>
          <a:p>
            <a:endParaRPr lang="en-US" dirty="0"/>
          </a:p>
          <a:p>
            <a:r>
              <a:rPr lang="en-US" dirty="0"/>
              <a:t>Imagine what happens if we have a stride of 0</a:t>
            </a:r>
          </a:p>
          <a:p>
            <a:r>
              <a:rPr lang="en-US" dirty="0"/>
              <a:t>It allows us to replicate the </a:t>
            </a:r>
            <a:r>
              <a:rPr lang="en-US" dirty="0" err="1"/>
              <a:t>sae</a:t>
            </a:r>
            <a:r>
              <a:rPr lang="en-US" dirty="0"/>
              <a:t> row without allocating extra memory</a:t>
            </a:r>
          </a:p>
          <a:p>
            <a:endParaRPr lang="en-US" dirty="0"/>
          </a:p>
          <a:p>
            <a:endParaRPr lang="en-US" dirty="0"/>
          </a:p>
          <a:p>
            <a:r>
              <a:rPr lang="en-US" dirty="0"/>
              <a:t>What happens when it’s a 0?</a:t>
            </a:r>
          </a:p>
        </p:txBody>
      </p:sp>
      <p:sp>
        <p:nvSpPr>
          <p:cNvPr id="4" name="Slide Number Placeholder 3"/>
          <p:cNvSpPr>
            <a:spLocks noGrp="1"/>
          </p:cNvSpPr>
          <p:nvPr>
            <p:ph type="sldNum" sz="quarter" idx="5"/>
          </p:nvPr>
        </p:nvSpPr>
        <p:spPr/>
        <p:txBody>
          <a:bodyPr/>
          <a:lstStyle/>
          <a:p>
            <a:fld id="{99B30722-7DAA-4E93-8206-71F83E275281}" type="slidenum">
              <a:rPr lang="en-US" smtClean="0"/>
              <a:pPr/>
              <a:t>50</a:t>
            </a:fld>
            <a:endParaRPr lang="en-US"/>
          </a:p>
        </p:txBody>
      </p:sp>
    </p:spTree>
    <p:extLst>
      <p:ext uri="{BB962C8B-B14F-4D97-AF65-F5344CB8AC3E}">
        <p14:creationId xmlns:p14="http://schemas.microsoft.com/office/powerpoint/2010/main" val="3123655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Stride == 0 </a:t>
            </a:r>
            <a:r>
              <a:rPr lang="en-US" dirty="0">
                <a:sym typeface="Wingdings" pitchFamily="2" charset="2"/>
              </a:rPr>
              <a:t> then we are not actually moving in memory, same memory, we are looping over the same thing</a:t>
            </a:r>
          </a:p>
          <a:p>
            <a:endParaRPr lang="en-US" dirty="0">
              <a:sym typeface="Wingdings" pitchFamily="2" charset="2"/>
            </a:endParaRPr>
          </a:p>
          <a:p>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51</a:t>
            </a:fld>
            <a:endParaRPr lang="en-US"/>
          </a:p>
        </p:txBody>
      </p:sp>
    </p:spTree>
    <p:extLst>
      <p:ext uri="{BB962C8B-B14F-4D97-AF65-F5344CB8AC3E}">
        <p14:creationId xmlns:p14="http://schemas.microsoft.com/office/powerpoint/2010/main" val="732746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kaleidoscope metaphor, it’s an </a:t>
            </a:r>
            <a:r>
              <a:rPr lang="en-US" dirty="0" err="1"/>
              <a:t>aritifical</a:t>
            </a:r>
            <a:r>
              <a:rPr lang="en-US" dirty="0"/>
              <a:t> way to replicate something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52</a:t>
            </a:fld>
            <a:endParaRPr lang="en-US"/>
          </a:p>
        </p:txBody>
      </p:sp>
    </p:spTree>
    <p:extLst>
      <p:ext uri="{BB962C8B-B14F-4D97-AF65-F5344CB8AC3E}">
        <p14:creationId xmlns:p14="http://schemas.microsoft.com/office/powerpoint/2010/main" val="194575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11</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1,2 examples and the notebook with the rules/ their implementation</a:t>
            </a:r>
          </a:p>
        </p:txBody>
      </p:sp>
      <p:sp>
        <p:nvSpPr>
          <p:cNvPr id="4" name="Slide Number Placeholder 3"/>
          <p:cNvSpPr>
            <a:spLocks noGrp="1"/>
          </p:cNvSpPr>
          <p:nvPr>
            <p:ph type="sldNum" sz="quarter" idx="5"/>
          </p:nvPr>
        </p:nvSpPr>
        <p:spPr/>
        <p:txBody>
          <a:bodyPr/>
          <a:lstStyle/>
          <a:p>
            <a:fld id="{99B30722-7DAA-4E93-8206-71F83E275281}" type="slidenum">
              <a:rPr lang="en-US" smtClean="0"/>
              <a:pPr/>
              <a:t>53</a:t>
            </a:fld>
            <a:endParaRPr lang="en-US"/>
          </a:p>
        </p:txBody>
      </p:sp>
    </p:spTree>
    <p:extLst>
      <p:ext uri="{BB962C8B-B14F-4D97-AF65-F5344CB8AC3E}">
        <p14:creationId xmlns:p14="http://schemas.microsoft.com/office/powerpoint/2010/main" val="165714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only need to look at the arrays but al</a:t>
            </a:r>
          </a:p>
          <a:p>
            <a:endParaRPr lang="en-US" dirty="0"/>
          </a:p>
          <a:p>
            <a:r>
              <a:rPr lang="en-US" dirty="0"/>
              <a:t>NumPy kaleidoscope on looking at  the memory block </a:t>
            </a:r>
            <a:r>
              <a:rPr lang="en-US" dirty="0">
                <a:sym typeface="Wingdings" pitchFamily="2" charset="2"/>
              </a:rPr>
              <a:t> efficient operations</a:t>
            </a:r>
          </a:p>
          <a:p>
            <a:r>
              <a:rPr lang="en-US" dirty="0">
                <a:sym typeface="Wingdings" pitchFamily="2" charset="2"/>
              </a:rPr>
              <a:t>But we can also do stuff and not only look at the </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54</a:t>
            </a:fld>
            <a:endParaRPr lang="en-US"/>
          </a:p>
        </p:txBody>
      </p:sp>
    </p:spTree>
    <p:extLst>
      <p:ext uri="{BB962C8B-B14F-4D97-AF65-F5344CB8AC3E}">
        <p14:creationId xmlns:p14="http://schemas.microsoft.com/office/powerpoint/2010/main" val="1604909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FFFF"/>
                </a:solidFill>
                <a:effectLst/>
                <a:latin typeface="Helvetica Neue" panose="02000503000000020004" pitchFamily="2" charset="0"/>
              </a:rPr>
              <a:t>From memory block too </a:t>
            </a:r>
            <a:endParaRPr lang="bg-BG" dirty="0">
              <a:solidFill>
                <a:srgbClr val="FFFFFF"/>
              </a:solidFill>
              <a:effectLst/>
              <a:latin typeface="Helvetica Neue" panose="02000503000000020004" pitchFamily="2" charset="0"/>
            </a:endParaRPr>
          </a:p>
          <a:p>
            <a:endParaRPr lang="bg-BG" dirty="0">
              <a:solidFill>
                <a:srgbClr val="FFFFFF"/>
              </a:solidFill>
              <a:effectLst/>
              <a:latin typeface="Helvetica Neue" panose="02000503000000020004" pitchFamily="2" charset="0"/>
            </a:endParaRPr>
          </a:p>
          <a:p>
            <a:r>
              <a:rPr lang="bg-BG" dirty="0" err="1">
                <a:solidFill>
                  <a:srgbClr val="FFFFFF"/>
                </a:solidFill>
                <a:effectLst/>
                <a:latin typeface="Helvetica Neue" panose="02000503000000020004" pitchFamily="2" charset="0"/>
              </a:rPr>
              <a:t>Режжелагин</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тхе</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отхер</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блаоцк</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боь</a:t>
            </a:r>
            <a:r>
              <a:rPr lang="bg-BG" dirty="0">
                <a:solidFill>
                  <a:srgbClr val="FFFFFF"/>
                </a:solidFill>
                <a:effectLst/>
                <a:latin typeface="Helvetica Neue" panose="02000503000000020004" pitchFamily="2" charset="0"/>
              </a:rPr>
              <a:t> </a:t>
            </a:r>
            <a:endParaRPr lang="en-GB" dirty="0">
              <a:solidFill>
                <a:srgbClr val="FFFFFF"/>
              </a:solidFill>
              <a:effectLst/>
              <a:latin typeface="Helvetica Neue" panose="02000503000000020004" pitchFamily="2" charset="0"/>
            </a:endParaRPr>
          </a:p>
          <a:p>
            <a:r>
              <a:rPr lang="en-GB" dirty="0">
                <a:solidFill>
                  <a:srgbClr val="FFFFFF"/>
                </a:solidFill>
                <a:effectLst/>
                <a:latin typeface="Helvetica Neue" panose="02000503000000020004" pitchFamily="2" charset="0"/>
              </a:rPr>
              <a:t>`</a:t>
            </a: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r>
              <a:rPr lang="en-GB" dirty="0">
                <a:solidFill>
                  <a:srgbClr val="FFFFFF"/>
                </a:solidFill>
                <a:effectLst/>
                <a:latin typeface="Helvetica Neue" panose="02000503000000020004" pitchFamily="2" charset="0"/>
              </a:rPr>
              <a:t>a = x[::2, 3]</a:t>
            </a:r>
          </a:p>
          <a:p>
            <a:r>
              <a:rPr lang="en-GB" dirty="0" err="1">
                <a:solidFill>
                  <a:srgbClr val="FFFFFF"/>
                </a:solidFill>
                <a:effectLst/>
                <a:latin typeface="Helvetica Neue" panose="02000503000000020004" pitchFamily="2" charset="0"/>
              </a:rPr>
              <a:t>a.sum</a:t>
            </a:r>
            <a:r>
              <a:rPr lang="en-GB" dirty="0">
                <a:solidFill>
                  <a:srgbClr val="FFFFFF"/>
                </a:solidFill>
                <a:effectLst/>
                <a:latin typeface="Helvetica Neue" panose="02000503000000020004" pitchFamily="2" charset="0"/>
              </a:rPr>
              <a:t>()</a:t>
            </a:r>
          </a:p>
          <a:p>
            <a:endParaRPr lang="en-GB" dirty="0">
              <a:effectLst/>
              <a:latin typeface="Helvetica Neue" panose="02000503000000020004" pitchFamily="2" charset="0"/>
            </a:endParaRPr>
          </a:p>
          <a:p>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2892FF"/>
                </a:solidFill>
                <a:effectLst/>
                <a:latin typeface="Helvetica Neue" panose="02000503000000020004" pitchFamily="2" charset="0"/>
              </a:rPr>
              <a:t>a.data</a:t>
            </a:r>
            <a:endParaRPr lang="en-GB" dirty="0">
              <a:solidFill>
                <a:srgbClr val="FFFFFF"/>
              </a:solidFill>
              <a:effectLst/>
              <a:latin typeface="Helvetica Neue" panose="02000503000000020004" pitchFamily="2" charset="0"/>
            </a:endParaRPr>
          </a:p>
          <a:p>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 sum = 0</a:t>
            </a:r>
          </a:p>
          <a:p>
            <a:r>
              <a:rPr lang="en-GB" dirty="0">
                <a:solidFill>
                  <a:srgbClr val="FFFFFF"/>
                </a:solidFill>
                <a:effectLst/>
                <a:latin typeface="Helvetica Neue" panose="02000503000000020004" pitchFamily="2" charset="0"/>
              </a:rPr>
              <a:t>for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[0]:</a:t>
            </a:r>
          </a:p>
          <a:p>
            <a:r>
              <a:rPr lang="en-GB" dirty="0">
                <a:solidFill>
                  <a:srgbClr val="FFFFFF"/>
                </a:solidFill>
                <a:effectLst/>
                <a:latin typeface="Helvetica Neue" panose="02000503000000020004" pitchFamily="2" charset="0"/>
              </a:rPr>
              <a:t>   for j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[1]:</a:t>
            </a:r>
          </a:p>
          <a:p>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[0] *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[1] * j</a:t>
            </a:r>
          </a:p>
          <a:p>
            <a:r>
              <a:rPr lang="en-GB" dirty="0">
                <a:solidFill>
                  <a:srgbClr val="FFFFFF"/>
                </a:solidFill>
                <a:effectLst/>
                <a:latin typeface="Helvetica Neue" panose="02000503000000020004" pitchFamily="2" charset="0"/>
              </a:rPr>
              <a:t>      sum += </a:t>
            </a:r>
            <a:r>
              <a:rPr lang="en-GB" dirty="0" err="1">
                <a:solidFill>
                  <a:srgbClr val="FFFFFF"/>
                </a:solidFill>
                <a:effectLst/>
                <a:latin typeface="Helvetica Neue" panose="02000503000000020004" pitchFamily="2" charset="0"/>
              </a:rPr>
              <a:t>cast_to</a:t>
            </a:r>
            <a:r>
              <a:rPr lang="en-GB" dirty="0">
                <a:solidFill>
                  <a:srgbClr val="FFFFFF"/>
                </a:solidFill>
                <a:effectLst/>
                <a:latin typeface="Helvetica Neue" panose="02000503000000020004" pitchFamily="2" charset="0"/>
              </a:rPr>
              <a:t>(</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55</a:t>
            </a:fld>
            <a:endParaRPr lang="en-US"/>
          </a:p>
        </p:txBody>
      </p:sp>
    </p:spTree>
    <p:extLst>
      <p:ext uri="{BB962C8B-B14F-4D97-AF65-F5344CB8AC3E}">
        <p14:creationId xmlns:p14="http://schemas.microsoft.com/office/powerpoint/2010/main" val="605799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many cases you can get away from using for loops by using those basic </a:t>
            </a:r>
            <a:r>
              <a:rPr lang="en-US" dirty="0" err="1"/>
              <a:t>operatons</a:t>
            </a:r>
            <a:r>
              <a:rPr lang="en-US" dirty="0"/>
              <a:t> or aggregation functions</a:t>
            </a:r>
          </a:p>
          <a:p>
            <a:endParaRPr lang="en-US" dirty="0"/>
          </a:p>
          <a:p>
            <a:r>
              <a:rPr lang="en-US" dirty="0"/>
              <a:t>Sometimes you’d need to be clever. E.g. use clever </a:t>
            </a:r>
            <a:r>
              <a:rPr lang="en-US" dirty="0" err="1"/>
              <a:t>broadcaintg</a:t>
            </a:r>
            <a:r>
              <a:rPr lang="en-US" dirty="0"/>
              <a:t> with </a:t>
            </a:r>
            <a:r>
              <a:rPr lang="en-US" dirty="0" err="1"/>
              <a:t>meshgrid</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56</a:t>
            </a:fld>
            <a:endParaRPr lang="en-US"/>
          </a:p>
        </p:txBody>
      </p:sp>
    </p:spTree>
    <p:extLst>
      <p:ext uri="{BB962C8B-B14F-4D97-AF65-F5344CB8AC3E}">
        <p14:creationId xmlns:p14="http://schemas.microsoft.com/office/powerpoint/2010/main" val="3824673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many cases you can get away from using for loops by using those basic </a:t>
            </a:r>
            <a:r>
              <a:rPr lang="en-US" dirty="0" err="1"/>
              <a:t>operatons</a:t>
            </a:r>
            <a:r>
              <a:rPr lang="en-US" dirty="0"/>
              <a:t> or aggregation functions</a:t>
            </a:r>
          </a:p>
          <a:p>
            <a:endParaRPr lang="en-US" dirty="0"/>
          </a:p>
          <a:p>
            <a:r>
              <a:rPr lang="en-US" dirty="0"/>
              <a:t>Sometimes you’d need to be clever. E.g. use clever </a:t>
            </a:r>
            <a:r>
              <a:rPr lang="en-US" dirty="0" err="1"/>
              <a:t>broadcaintg</a:t>
            </a:r>
            <a:r>
              <a:rPr lang="en-US" dirty="0"/>
              <a:t> with </a:t>
            </a:r>
            <a:r>
              <a:rPr lang="en-US" dirty="0" err="1"/>
              <a:t>meshgrid</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57</a:t>
            </a:fld>
            <a:endParaRPr lang="en-US"/>
          </a:p>
        </p:txBody>
      </p:sp>
    </p:spTree>
    <p:extLst>
      <p:ext uri="{BB962C8B-B14F-4D97-AF65-F5344CB8AC3E}">
        <p14:creationId xmlns:p14="http://schemas.microsoft.com/office/powerpoint/2010/main" val="909043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FFFF"/>
                </a:solidFill>
                <a:effectLst/>
                <a:latin typeface="Helvetica Neue" panose="02000503000000020004" pitchFamily="2" charset="0"/>
              </a:rPr>
              <a:t>From memory block too </a:t>
            </a:r>
            <a:endParaRPr lang="bg-BG" dirty="0">
              <a:solidFill>
                <a:srgbClr val="FFFFFF"/>
              </a:solidFill>
              <a:effectLst/>
              <a:latin typeface="Helvetica Neue" panose="02000503000000020004" pitchFamily="2" charset="0"/>
            </a:endParaRPr>
          </a:p>
          <a:p>
            <a:endParaRPr lang="bg-BG" dirty="0">
              <a:solidFill>
                <a:srgbClr val="FFFFFF"/>
              </a:solidFill>
              <a:effectLst/>
              <a:latin typeface="Helvetica Neue" panose="02000503000000020004" pitchFamily="2" charset="0"/>
            </a:endParaRPr>
          </a:p>
          <a:p>
            <a:r>
              <a:rPr lang="bg-BG" dirty="0" err="1">
                <a:solidFill>
                  <a:srgbClr val="FFFFFF"/>
                </a:solidFill>
                <a:effectLst/>
                <a:latin typeface="Helvetica Neue" panose="02000503000000020004" pitchFamily="2" charset="0"/>
              </a:rPr>
              <a:t>Режжелагин</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тхе</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отхер</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блаоцк</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боь</a:t>
            </a:r>
            <a:r>
              <a:rPr lang="bg-BG" dirty="0">
                <a:solidFill>
                  <a:srgbClr val="FFFFFF"/>
                </a:solidFill>
                <a:effectLst/>
                <a:latin typeface="Helvetica Neue" panose="02000503000000020004" pitchFamily="2" charset="0"/>
              </a:rPr>
              <a:t> </a:t>
            </a:r>
            <a:endParaRPr lang="en-US" dirty="0">
              <a:solidFill>
                <a:srgbClr val="FFFFFF"/>
              </a:solidFill>
              <a:effectLst/>
              <a:latin typeface="Helvetica Neue" panose="02000503000000020004" pitchFamily="2" charset="0"/>
            </a:endParaRPr>
          </a:p>
          <a:p>
            <a:endParaRPr lang="en-US" dirty="0">
              <a:solidFill>
                <a:srgbClr val="FFFFFF"/>
              </a:solidFill>
              <a:effectLst/>
              <a:latin typeface="Helvetica Neue" panose="02000503000000020004" pitchFamily="2" charset="0"/>
            </a:endParaRPr>
          </a:p>
          <a:p>
            <a:r>
              <a:rPr lang="en-US" dirty="0">
                <a:solidFill>
                  <a:srgbClr val="FFFFFF"/>
                </a:solidFill>
                <a:effectLst/>
                <a:latin typeface="Helvetica Neue" panose="02000503000000020004" pitchFamily="2" charset="0"/>
              </a:rPr>
              <a:t>Inefficient algorithms stay inefficient</a:t>
            </a:r>
          </a:p>
          <a:p>
            <a:endParaRPr lang="en-US"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r>
              <a:rPr lang="en-GB" dirty="0">
                <a:solidFill>
                  <a:srgbClr val="FFFFFF"/>
                </a:solidFill>
                <a:effectLst/>
                <a:latin typeface="Helvetica Neue" panose="02000503000000020004" pitchFamily="2" charset="0"/>
              </a:rPr>
              <a:t>a = x[::2, 3]</a:t>
            </a:r>
          </a:p>
          <a:p>
            <a:r>
              <a:rPr lang="en-GB" dirty="0" err="1">
                <a:solidFill>
                  <a:srgbClr val="FFFFFF"/>
                </a:solidFill>
                <a:effectLst/>
                <a:latin typeface="Helvetica Neue" panose="02000503000000020004" pitchFamily="2" charset="0"/>
              </a:rPr>
              <a:t>a.sum</a:t>
            </a:r>
            <a:r>
              <a:rPr lang="en-GB" dirty="0">
                <a:solidFill>
                  <a:srgbClr val="FFFFFF"/>
                </a:solidFill>
                <a:effectLst/>
                <a:latin typeface="Helvetica Neue" panose="02000503000000020004" pitchFamily="2" charset="0"/>
              </a:rPr>
              <a:t>()</a:t>
            </a:r>
          </a:p>
          <a:p>
            <a:endParaRPr lang="en-GB" dirty="0">
              <a:effectLst/>
              <a:latin typeface="Helvetica Neue" panose="02000503000000020004" pitchFamily="2" charset="0"/>
            </a:endParaRPr>
          </a:p>
          <a:p>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2892FF"/>
                </a:solidFill>
                <a:effectLst/>
                <a:latin typeface="Helvetica Neue" panose="02000503000000020004" pitchFamily="2" charset="0"/>
              </a:rPr>
              <a:t>a.data</a:t>
            </a:r>
            <a:endParaRPr lang="en-GB" dirty="0">
              <a:solidFill>
                <a:srgbClr val="FFFFFF"/>
              </a:solidFill>
              <a:effectLst/>
              <a:latin typeface="Helvetica Neue" panose="02000503000000020004" pitchFamily="2" charset="0"/>
            </a:endParaRPr>
          </a:p>
          <a:p>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 sum = 0</a:t>
            </a:r>
          </a:p>
          <a:p>
            <a:r>
              <a:rPr lang="en-GB" dirty="0">
                <a:solidFill>
                  <a:srgbClr val="FFFFFF"/>
                </a:solidFill>
                <a:effectLst/>
                <a:latin typeface="Helvetica Neue" panose="02000503000000020004" pitchFamily="2" charset="0"/>
              </a:rPr>
              <a:t>for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[0]:</a:t>
            </a:r>
          </a:p>
          <a:p>
            <a:r>
              <a:rPr lang="en-GB" dirty="0">
                <a:solidFill>
                  <a:srgbClr val="FFFFFF"/>
                </a:solidFill>
                <a:effectLst/>
                <a:latin typeface="Helvetica Neue" panose="02000503000000020004" pitchFamily="2" charset="0"/>
              </a:rPr>
              <a:t>   for j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[1]:</a:t>
            </a:r>
          </a:p>
          <a:p>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[0] *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[1] * j</a:t>
            </a:r>
          </a:p>
          <a:p>
            <a:r>
              <a:rPr lang="en-GB" dirty="0">
                <a:solidFill>
                  <a:srgbClr val="FFFFFF"/>
                </a:solidFill>
                <a:effectLst/>
                <a:latin typeface="Helvetica Neue" panose="02000503000000020004" pitchFamily="2" charset="0"/>
              </a:rPr>
              <a:t>      sum += </a:t>
            </a:r>
            <a:r>
              <a:rPr lang="en-GB" dirty="0" err="1">
                <a:solidFill>
                  <a:srgbClr val="FFFFFF"/>
                </a:solidFill>
                <a:effectLst/>
                <a:latin typeface="Helvetica Neue" panose="02000503000000020004" pitchFamily="2" charset="0"/>
              </a:rPr>
              <a:t>cast_to</a:t>
            </a:r>
            <a:r>
              <a:rPr lang="en-GB" dirty="0">
                <a:solidFill>
                  <a:srgbClr val="FFFFFF"/>
                </a:solidFill>
                <a:effectLst/>
                <a:latin typeface="Helvetica Neue" panose="02000503000000020004" pitchFamily="2" charset="0"/>
              </a:rPr>
              <a:t>(</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58</a:t>
            </a:fld>
            <a:endParaRPr lang="en-US"/>
          </a:p>
        </p:txBody>
      </p:sp>
    </p:spTree>
    <p:extLst>
      <p:ext uri="{BB962C8B-B14F-4D97-AF65-F5344CB8AC3E}">
        <p14:creationId xmlns:p14="http://schemas.microsoft.com/office/powerpoint/2010/main" val="23799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25</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259283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000000"/>
                </a:solidFill>
                <a:effectLst/>
                <a:highlight>
                  <a:srgbClr val="FFFFFF"/>
                </a:highlight>
                <a:latin typeface="Source Sans Pro" panose="020B0503030403020204" pitchFamily="34" charset="0"/>
              </a:rPr>
              <a:t>The standard Python implementation is written in C. This means that every Python object is simply a cleverly-disguised C structure, which contains not only its value, but metadata as well</a:t>
            </a:r>
          </a:p>
          <a:p>
            <a:pPr marL="171450" indent="-171450">
              <a:buFontTx/>
              <a:buChar char="-"/>
            </a:pPr>
            <a:r>
              <a:rPr lang="en-GB" b="0" i="0" dirty="0">
                <a:solidFill>
                  <a:srgbClr val="000000"/>
                </a:solidFill>
                <a:effectLst/>
                <a:highlight>
                  <a:srgbClr val="FFFFFF"/>
                </a:highlight>
                <a:latin typeface="Source Sans Pro" panose="020B0503030403020204" pitchFamily="34" charset="0"/>
              </a:rPr>
              <a:t>a C integer is essentially a label for a position in memory whose bytes encode an integer value. A Python integer is a pointer to a position in memory containing all the Python object information, including the bytes that contain the integer value</a:t>
            </a:r>
            <a:endParaRPr lang="en-GB" b="0" i="0" dirty="0">
              <a:solidFill>
                <a:srgbClr val="222222"/>
              </a:solidFill>
              <a:effectLst/>
              <a:highlight>
                <a:srgbClr val="FFFFFF"/>
              </a:highlight>
              <a:latin typeface="Harding"/>
            </a:endParaRPr>
          </a:p>
          <a:p>
            <a:pPr marL="171450" indent="-171450">
              <a:buFontTx/>
              <a:buChar char="-"/>
            </a:pPr>
            <a:r>
              <a:rPr lang="en-GB" b="0" i="0" dirty="0">
                <a:solidFill>
                  <a:srgbClr val="222222"/>
                </a:solidFill>
                <a:effectLst/>
                <a:highlight>
                  <a:srgbClr val="FFFFFF"/>
                </a:highlight>
                <a:latin typeface="Harding"/>
              </a:rPr>
              <a:t>NumPy handles looping over array elements near-optimally—for example, taking strides into consideration to best utilize the computer’s fast cache memory</a:t>
            </a:r>
          </a:p>
          <a:p>
            <a:pPr marL="171450" indent="-171450">
              <a:buFontTx/>
              <a:buChar char="-"/>
            </a:pPr>
            <a:r>
              <a:rPr lang="en-US" dirty="0"/>
              <a:t>NumPy array - </a:t>
            </a:r>
            <a:r>
              <a:rPr lang="en-GB" b="0" i="0" dirty="0">
                <a:solidFill>
                  <a:srgbClr val="000000"/>
                </a:solidFill>
                <a:effectLst/>
                <a:highlight>
                  <a:srgbClr val="FFFFFF"/>
                </a:highlight>
                <a:latin typeface="Source Sans Pro" panose="020B0503030403020204" pitchFamily="34" charset="0"/>
              </a:rPr>
              <a:t>single pointer to one contiguous block of data</a:t>
            </a:r>
          </a:p>
          <a:p>
            <a:pPr marL="171450" indent="-171450">
              <a:buFontTx/>
              <a:buChar char="-"/>
            </a:pPr>
            <a:r>
              <a:rPr lang="en-GB" b="0" i="0" dirty="0">
                <a:solidFill>
                  <a:srgbClr val="000000"/>
                </a:solidFill>
                <a:effectLst/>
                <a:highlight>
                  <a:srgbClr val="FFFFFF"/>
                </a:highlight>
                <a:latin typeface="Source Sans Pro" panose="020B0503030403020204" pitchFamily="34" charset="0"/>
              </a:rPr>
              <a:t>The Python list, on the other hand, contains a pointer to a block of pointers, each of which in turn points to a full Python object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32</a:t>
            </a:fld>
            <a:endParaRPr lang="en-US"/>
          </a:p>
        </p:txBody>
      </p:sp>
    </p:spTree>
    <p:extLst>
      <p:ext uri="{BB962C8B-B14F-4D97-AF65-F5344CB8AC3E}">
        <p14:creationId xmlns:p14="http://schemas.microsoft.com/office/powerpoint/2010/main" val="291713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Speed</a:t>
            </a:r>
          </a:p>
          <a:p>
            <a:pPr marL="628650" lvl="1" indent="-171450">
              <a:buFontTx/>
              <a:buChar char="-"/>
            </a:pPr>
            <a:r>
              <a:rPr lang="en-US" dirty="0"/>
              <a:t>Not only efficient storage of data but also</a:t>
            </a:r>
          </a:p>
          <a:p>
            <a:pPr marL="628650" lvl="1" indent="-171450">
              <a:buFontTx/>
              <a:buChar char="-"/>
            </a:pPr>
            <a:r>
              <a:rPr lang="en-US" dirty="0"/>
              <a:t>NumPy package comes with a efficient operations on the data done efficiently in C</a:t>
            </a:r>
          </a:p>
          <a:p>
            <a:pPr marL="628650" lvl="1" indent="-171450">
              <a:buFontTx/>
              <a:buChar char="-"/>
            </a:pPr>
            <a:r>
              <a:rPr lang="en-US" dirty="0"/>
              <a:t>Option (usually forced, when using NumPy) to operate on entire arrays rather than on their individual elements</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33</a:t>
            </a:fld>
            <a:endParaRPr lang="en-US"/>
          </a:p>
        </p:txBody>
      </p:sp>
    </p:spTree>
    <p:extLst>
      <p:ext uri="{BB962C8B-B14F-4D97-AF65-F5344CB8AC3E}">
        <p14:creationId xmlns:p14="http://schemas.microsoft.com/office/powerpoint/2010/main" val="2588621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39.png"/><Relationship Id="rId9"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svg"/></Relationships>
</file>

<file path=ppt/slides/_rels/slide4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5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51.png"/><Relationship Id="rId4" Type="http://schemas.microsoft.com/office/2007/relationships/hdphoto" Target="../media/hdphoto6.wdp"/></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0.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6.xml"/><Relationship Id="rId6" Type="http://schemas.microsoft.com/office/2007/relationships/hdphoto" Target="../media/hdphoto6.wdp"/><Relationship Id="rId5" Type="http://schemas.openxmlformats.org/officeDocument/2006/relationships/image" Target="../media/image50.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69FAD8-4BD4-875C-1555-EC75224D39A7}"/>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itle 6">
            <a:extLst>
              <a:ext uri="{FF2B5EF4-FFF2-40B4-BE49-F238E27FC236}">
                <a16:creationId xmlns:a16="http://schemas.microsoft.com/office/drawing/2014/main" id="{4786A421-EF51-5658-2A8B-E7D8999A4CDC}"/>
              </a:ext>
            </a:extLst>
          </p:cNvPr>
          <p:cNvSpPr>
            <a:spLocks noGrp="1"/>
          </p:cNvSpPr>
          <p:nvPr>
            <p:ph type="title"/>
          </p:nvPr>
        </p:nvSpPr>
        <p:spPr/>
        <p:txBody>
          <a:bodyPr>
            <a:normAutofit/>
          </a:bodyPr>
          <a:lstStyle/>
          <a:p>
            <a:r>
              <a:rPr lang="en-CH" dirty="0"/>
              <a:t>Hands-on</a:t>
            </a:r>
          </a:p>
        </p:txBody>
      </p:sp>
      <p:sp>
        <p:nvSpPr>
          <p:cNvPr id="15" name="Content Placeholder 14">
            <a:extLst>
              <a:ext uri="{FF2B5EF4-FFF2-40B4-BE49-F238E27FC236}">
                <a16:creationId xmlns:a16="http://schemas.microsoft.com/office/drawing/2014/main" id="{C8A774EF-0714-A58C-C90C-33C0B9FF0210}"/>
              </a:ext>
            </a:extLst>
          </p:cNvPr>
          <p:cNvSpPr>
            <a:spLocks noGrp="1"/>
          </p:cNvSpPr>
          <p:nvPr>
            <p:ph idx="1"/>
          </p:nvPr>
        </p:nvSpPr>
        <p:spPr/>
        <p:txBody>
          <a:bodyPr/>
          <a:lstStyle/>
          <a:p>
            <a:r>
              <a:rPr lang="en-CH" sz="2800" dirty="0"/>
              <a:t>Tidy up the data set in the tuberculosis exercise</a:t>
            </a:r>
            <a:br>
              <a:rPr lang="en-CH" sz="2800" dirty="0"/>
            </a:br>
            <a:r>
              <a:rPr lang="en-CH" sz="2800" dirty="0"/>
              <a:t>and compute the summary stats</a:t>
            </a:r>
          </a:p>
          <a:p>
            <a:r>
              <a:rPr lang="en-US" dirty="0"/>
              <a:t>Submit a PR for Issue #5 on GitHub</a:t>
            </a:r>
          </a:p>
          <a:p>
            <a:endParaRPr lang="en-CH" dirty="0"/>
          </a:p>
        </p:txBody>
      </p:sp>
      <p:sp>
        <p:nvSpPr>
          <p:cNvPr id="4" name="Date Placeholder 3">
            <a:extLst>
              <a:ext uri="{FF2B5EF4-FFF2-40B4-BE49-F238E27FC236}">
                <a16:creationId xmlns:a16="http://schemas.microsoft.com/office/drawing/2014/main" id="{79F409F3-5ABC-7329-1204-77785F9E92D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FE26C25-ACDA-6490-E40A-64DB279D82E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4E8E31-AC5A-E43D-EAAF-C5511C91F511}"/>
              </a:ext>
            </a:extLst>
          </p:cNvPr>
          <p:cNvSpPr>
            <a:spLocks noGrp="1"/>
          </p:cNvSpPr>
          <p:nvPr>
            <p:ph type="sldNum" sz="quarter" idx="12"/>
          </p:nvPr>
        </p:nvSpPr>
        <p:spPr/>
        <p:txBody>
          <a:bodyPr/>
          <a:lstStyle/>
          <a:p>
            <a:fld id="{EF79ADEA-B933-47CC-A4E9-04E6298B917C}" type="slidenum">
              <a:rPr lang="en-US" smtClean="0"/>
              <a:pPr/>
              <a:t>100</a:t>
            </a:fld>
            <a:endParaRPr lang="en-US"/>
          </a:p>
        </p:txBody>
      </p:sp>
      <p:sp>
        <p:nvSpPr>
          <p:cNvPr id="10" name="TextBox 9">
            <a:extLst>
              <a:ext uri="{FF2B5EF4-FFF2-40B4-BE49-F238E27FC236}">
                <a16:creationId xmlns:a16="http://schemas.microsoft.com/office/drawing/2014/main" id="{846B63D7-2C0E-2AC3-0DE7-00E6B17EFF6F}"/>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904DB9D8-D4BB-6B0D-F0F5-339C4FF161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pic>
        <p:nvPicPr>
          <p:cNvPr id="2" name="Picture 1">
            <a:extLst>
              <a:ext uri="{FF2B5EF4-FFF2-40B4-BE49-F238E27FC236}">
                <a16:creationId xmlns:a16="http://schemas.microsoft.com/office/drawing/2014/main" id="{5E86D1D9-2D2F-A9A7-203F-3461AC27E989}"/>
              </a:ext>
            </a:extLst>
          </p:cNvPr>
          <p:cNvPicPr>
            <a:picLocks noChangeAspect="1"/>
          </p:cNvPicPr>
          <p:nvPr/>
        </p:nvPicPr>
        <p:blipFill>
          <a:blip r:embed="rId4"/>
          <a:stretch>
            <a:fillRect/>
          </a:stretch>
        </p:blipFill>
        <p:spPr>
          <a:xfrm>
            <a:off x="7505950" y="3140968"/>
            <a:ext cx="2990099" cy="2909286"/>
          </a:xfrm>
          <a:prstGeom prst="rect">
            <a:avLst/>
          </a:prstGeom>
        </p:spPr>
      </p:pic>
      <p:sp>
        <p:nvSpPr>
          <p:cNvPr id="12" name="TextBox 11">
            <a:extLst>
              <a:ext uri="{FF2B5EF4-FFF2-40B4-BE49-F238E27FC236}">
                <a16:creationId xmlns:a16="http://schemas.microsoft.com/office/drawing/2014/main" id="{2E866097-A747-2D0D-C7A2-D839522976FB}"/>
              </a:ext>
            </a:extLst>
          </p:cNvPr>
          <p:cNvSpPr txBox="1"/>
          <p:nvPr/>
        </p:nvSpPr>
        <p:spPr>
          <a:xfrm>
            <a:off x="7528022" y="2102934"/>
            <a:ext cx="1917092" cy="923330"/>
          </a:xfrm>
          <a:prstGeom prst="rect">
            <a:avLst/>
          </a:prstGeom>
          <a:noFill/>
        </p:spPr>
        <p:txBody>
          <a:bodyPr wrap="square" rtlCol="0">
            <a:spAutoFit/>
          </a:bodyPr>
          <a:lstStyle/>
          <a:p>
            <a:r>
              <a:rPr lang="en-CH" dirty="0"/>
              <a:t>Multiple variables are stored in one column</a:t>
            </a:r>
          </a:p>
        </p:txBody>
      </p:sp>
      <p:sp>
        <p:nvSpPr>
          <p:cNvPr id="9" name="TextBox 8">
            <a:extLst>
              <a:ext uri="{FF2B5EF4-FFF2-40B4-BE49-F238E27FC236}">
                <a16:creationId xmlns:a16="http://schemas.microsoft.com/office/drawing/2014/main" id="{6612E29B-EA57-FAB2-1602-D197CCA92741}"/>
              </a:ext>
            </a:extLst>
          </p:cNvPr>
          <p:cNvSpPr txBox="1"/>
          <p:nvPr/>
        </p:nvSpPr>
        <p:spPr>
          <a:xfrm>
            <a:off x="8302028" y="542883"/>
            <a:ext cx="3482604" cy="307777"/>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exercises/</a:t>
            </a:r>
            <a:r>
              <a:rPr lang="en-GB" sz="1400" noProof="1">
                <a:solidFill>
                  <a:schemeClr val="tx1"/>
                </a:solidFill>
                <a:latin typeface="Courier New" panose="02070309020205020404" pitchFamily="49" charset="0"/>
                <a:cs typeface="Courier New" panose="02070309020205020404" pitchFamily="49" charset="0"/>
              </a:rPr>
              <a:t>tabular_tidy_data</a:t>
            </a:r>
          </a:p>
        </p:txBody>
      </p:sp>
      <p:sp>
        <p:nvSpPr>
          <p:cNvPr id="8" name="TextBox 7">
            <a:extLst>
              <a:ext uri="{FF2B5EF4-FFF2-40B4-BE49-F238E27FC236}">
                <a16:creationId xmlns:a16="http://schemas.microsoft.com/office/drawing/2014/main" id="{6E4DEBE1-777D-F432-19AD-CD86E5141C06}"/>
              </a:ext>
            </a:extLst>
          </p:cNvPr>
          <p:cNvSpPr txBox="1"/>
          <p:nvPr/>
        </p:nvSpPr>
        <p:spPr>
          <a:xfrm>
            <a:off x="9595116" y="2244000"/>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spTree>
    <p:extLst>
      <p:ext uri="{BB962C8B-B14F-4D97-AF65-F5344CB8AC3E}">
        <p14:creationId xmlns:p14="http://schemas.microsoft.com/office/powerpoint/2010/main" val="39609670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1B378A-CC7C-2A78-9F68-E2F1EC0B0E43}"/>
              </a:ext>
            </a:extLst>
          </p:cNvPr>
          <p:cNvSpPr/>
          <p:nvPr/>
        </p:nvSpPr>
        <p:spPr>
          <a:xfrm>
            <a:off x="7838264" y="1054173"/>
            <a:ext cx="3888433" cy="540938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9E404434-0538-1D81-B9DE-7D5D9D8CC14B}"/>
              </a:ext>
            </a:extLst>
          </p:cNvPr>
          <p:cNvSpPr>
            <a:spLocks noGrp="1"/>
          </p:cNvSpPr>
          <p:nvPr>
            <p:ph type="title"/>
          </p:nvPr>
        </p:nvSpPr>
        <p:spPr/>
        <p:txBody>
          <a:bodyPr/>
          <a:lstStyle/>
          <a:p>
            <a:r>
              <a:rPr lang="en-CH" dirty="0"/>
              <a:t>Why is tidy data good?</a:t>
            </a:r>
          </a:p>
        </p:txBody>
      </p:sp>
      <p:sp>
        <p:nvSpPr>
          <p:cNvPr id="3" name="Content Placeholder 2">
            <a:extLst>
              <a:ext uri="{FF2B5EF4-FFF2-40B4-BE49-F238E27FC236}">
                <a16:creationId xmlns:a16="http://schemas.microsoft.com/office/drawing/2014/main" id="{78F89D06-1D4B-0BBB-F460-990B97809228}"/>
              </a:ext>
            </a:extLst>
          </p:cNvPr>
          <p:cNvSpPr>
            <a:spLocks noGrp="1"/>
          </p:cNvSpPr>
          <p:nvPr>
            <p:ph idx="1"/>
          </p:nvPr>
        </p:nvSpPr>
        <p:spPr>
          <a:xfrm>
            <a:off x="838200" y="1340768"/>
            <a:ext cx="6265912" cy="4836195"/>
          </a:xfrm>
        </p:spPr>
        <p:txBody>
          <a:bodyPr>
            <a:normAutofit/>
          </a:bodyPr>
          <a:lstStyle/>
          <a:p>
            <a:r>
              <a:rPr lang="en-CH" sz="2400" dirty="0"/>
              <a:t>Many analyses require a simple sequence of steps:</a:t>
            </a:r>
          </a:p>
          <a:p>
            <a:pPr lvl="1"/>
            <a:r>
              <a:rPr lang="en-CH" sz="2000" dirty="0"/>
              <a:t>Filter by individual variables to discard data that is not needed</a:t>
            </a:r>
          </a:p>
          <a:p>
            <a:pPr lvl="1"/>
            <a:r>
              <a:rPr lang="en-CH" sz="2000" dirty="0"/>
              <a:t>Group and summarize</a:t>
            </a:r>
          </a:p>
          <a:p>
            <a:pPr lvl="1"/>
            <a:r>
              <a:rPr lang="en-CH" sz="2000" dirty="0"/>
              <a:t>Re-arrange (e.g. sort)</a:t>
            </a:r>
          </a:p>
          <a:p>
            <a:pPr lvl="1"/>
            <a:r>
              <a:rPr lang="en-CH" sz="2000" dirty="0"/>
              <a:t>Visualize</a:t>
            </a:r>
          </a:p>
          <a:p>
            <a:r>
              <a:rPr lang="en-CH" sz="2400" dirty="0"/>
              <a:t>Joining tidy tables is easy! </a:t>
            </a:r>
          </a:p>
          <a:p>
            <a:r>
              <a:rPr lang="en-CH" sz="2400" dirty="0"/>
              <a:t>One can write generic code that takes tidy data as input. </a:t>
            </a:r>
            <a:br>
              <a:rPr lang="en-CH" sz="2400" dirty="0"/>
            </a:br>
            <a:r>
              <a:rPr lang="en-CH" sz="2400" dirty="0"/>
              <a:t>For example, </a:t>
            </a:r>
            <a:r>
              <a:rPr lang="en-CH" sz="2400" b="1" dirty="0"/>
              <a:t>seaborn</a:t>
            </a:r>
            <a:r>
              <a:rPr lang="en-CH" sz="2400" dirty="0"/>
              <a:t> relies on tidy data to make complex plots</a:t>
            </a:r>
          </a:p>
          <a:p>
            <a:endParaRPr lang="en-CH" sz="2400" dirty="0"/>
          </a:p>
          <a:p>
            <a:pPr marL="457200" lvl="1" indent="0">
              <a:buNone/>
            </a:pPr>
            <a:endParaRPr lang="en-CH" sz="2000" dirty="0"/>
          </a:p>
          <a:p>
            <a:pPr lvl="1"/>
            <a:endParaRPr lang="en-CH" sz="2000" dirty="0"/>
          </a:p>
        </p:txBody>
      </p:sp>
      <p:sp>
        <p:nvSpPr>
          <p:cNvPr id="4" name="Date Placeholder 3">
            <a:extLst>
              <a:ext uri="{FF2B5EF4-FFF2-40B4-BE49-F238E27FC236}">
                <a16:creationId xmlns:a16="http://schemas.microsoft.com/office/drawing/2014/main" id="{EB460EB8-885D-055B-8F3C-E63F56F24DB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6421D8B-4445-2BD6-2A73-E5F22C927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7CF3948-619A-BA0B-A7B8-25C241AEA159}"/>
              </a:ext>
            </a:extLst>
          </p:cNvPr>
          <p:cNvSpPr>
            <a:spLocks noGrp="1"/>
          </p:cNvSpPr>
          <p:nvPr>
            <p:ph type="sldNum" sz="quarter" idx="12"/>
          </p:nvPr>
        </p:nvSpPr>
        <p:spPr/>
        <p:txBody>
          <a:bodyPr/>
          <a:lstStyle/>
          <a:p>
            <a:fld id="{EF79ADEA-B933-47CC-A4E9-04E6298B917C}" type="slidenum">
              <a:rPr lang="en-US" smtClean="0"/>
              <a:pPr/>
              <a:t>101</a:t>
            </a:fld>
            <a:endParaRPr lang="en-US"/>
          </a:p>
        </p:txBody>
      </p:sp>
      <p:sp>
        <p:nvSpPr>
          <p:cNvPr id="8" name="TextBox 7">
            <a:extLst>
              <a:ext uri="{FF2B5EF4-FFF2-40B4-BE49-F238E27FC236}">
                <a16:creationId xmlns:a16="http://schemas.microsoft.com/office/drawing/2014/main" id="{C7D63AB5-460C-8BBD-E09E-ADAD29A83CB3}"/>
              </a:ext>
            </a:extLst>
          </p:cNvPr>
          <p:cNvSpPr txBox="1"/>
          <p:nvPr/>
        </p:nvSpPr>
        <p:spPr>
          <a:xfrm>
            <a:off x="8449724" y="1370401"/>
            <a:ext cx="2665512" cy="1754326"/>
          </a:xfrm>
          <a:prstGeom prst="rect">
            <a:avLst/>
          </a:prstGeom>
          <a:noFill/>
        </p:spPr>
        <p:txBody>
          <a:bodyPr wrap="square">
            <a:spAutoFit/>
          </a:bodyPr>
          <a:lstStyle/>
          <a:p>
            <a:r>
              <a:rPr lang="en-US" noProof="1">
                <a:solidFill>
                  <a:srgbClr val="000000"/>
                </a:solidFill>
                <a:effectLst/>
                <a:latin typeface="Consolas" panose="020B0609020204030204" pitchFamily="49" charset="0"/>
                <a:cs typeface="Consolas" panose="020B0609020204030204" pitchFamily="49" charset="0"/>
              </a:rPr>
              <a:t>sns</a:t>
            </a:r>
            <a:r>
              <a:rPr lang="en-US" b="1" noProof="1">
                <a:solidFill>
                  <a:srgbClr val="DBA475"/>
                </a:solidFill>
                <a:effectLst/>
                <a:latin typeface="Consolas" panose="020B0609020204030204" pitchFamily="49" charset="0"/>
                <a:cs typeface="Consolas" panose="020B0609020204030204" pitchFamily="49" charset="0"/>
              </a:rPr>
              <a:t>.</a:t>
            </a:r>
            <a:r>
              <a:rPr lang="en-US" noProof="1">
                <a:solidFill>
                  <a:srgbClr val="000000"/>
                </a:solidFill>
                <a:effectLst/>
                <a:latin typeface="Consolas" panose="020B0609020204030204" pitchFamily="49" charset="0"/>
                <a:cs typeface="Consolas" panose="020B0609020204030204" pitchFamily="49" charset="0"/>
              </a:rPr>
              <a:t>swarmplot</a:t>
            </a:r>
            <a:r>
              <a:rPr lang="en-US" b="1" noProof="1">
                <a:solidFill>
                  <a:srgbClr val="000000"/>
                </a:solidFill>
                <a:effectLst/>
                <a:latin typeface="Consolas" panose="020B0609020204030204" pitchFamily="49" charset="0"/>
                <a:cs typeface="Consolas" panose="020B0609020204030204" pitchFamily="49" charset="0"/>
              </a:rPr>
              <a:t>(</a:t>
            </a:r>
          </a:p>
          <a:p>
            <a:r>
              <a:rPr lang="en-US" b="1" noProof="1">
                <a:solidFill>
                  <a:srgbClr val="000000"/>
                </a:solidFill>
                <a:latin typeface="Consolas" panose="020B0609020204030204" pitchFamily="49" charset="0"/>
                <a:cs typeface="Consolas" panose="020B0609020204030204" pitchFamily="49" charset="0"/>
              </a:rPr>
              <a:t>   </a:t>
            </a:r>
            <a:r>
              <a:rPr lang="en-US" noProof="1">
                <a:solidFill>
                  <a:srgbClr val="000000"/>
                </a:solidFill>
                <a:effectLst/>
                <a:latin typeface="Consolas" panose="020B0609020204030204" pitchFamily="49" charset="0"/>
                <a:cs typeface="Consolas" panose="020B0609020204030204" pitchFamily="49" charset="0"/>
              </a:rPr>
              <a:t>data</a:t>
            </a:r>
            <a:r>
              <a:rPr lang="en-US" b="1" noProof="1">
                <a:solidFill>
                  <a:srgbClr val="DBA475"/>
                </a:solidFill>
                <a:effectLst/>
                <a:latin typeface="Consolas" panose="020B0609020204030204" pitchFamily="49" charset="0"/>
                <a:cs typeface="Consolas" panose="020B0609020204030204" pitchFamily="49" charset="0"/>
              </a:rPr>
              <a:t>=</a:t>
            </a:r>
            <a:r>
              <a:rPr lang="en-US" noProof="1">
                <a:solidFill>
                  <a:srgbClr val="000000"/>
                </a:solidFill>
                <a:effectLst/>
                <a:latin typeface="Consolas" panose="020B0609020204030204" pitchFamily="49" charset="0"/>
                <a:cs typeface="Consolas" panose="020B0609020204030204" pitchFamily="49" charset="0"/>
              </a:rPr>
              <a:t>df</a:t>
            </a:r>
            <a:r>
              <a:rPr lang="en-US" b="1" noProof="1">
                <a:solidFill>
                  <a:srgbClr val="000000"/>
                </a:solidFill>
                <a:effectLst/>
                <a:latin typeface="Consolas" panose="020B0609020204030204" pitchFamily="49" charset="0"/>
                <a:cs typeface="Consolas" panose="020B0609020204030204" pitchFamily="49" charset="0"/>
              </a:rPr>
              <a:t>,</a:t>
            </a:r>
          </a:p>
          <a:p>
            <a:r>
              <a:rPr lang="en-US" b="1" noProof="1">
                <a:solidFill>
                  <a:srgbClr val="000000"/>
                </a:solidFill>
                <a:latin typeface="Consolas" panose="020B0609020204030204" pitchFamily="49" charset="0"/>
                <a:cs typeface="Consolas" panose="020B0609020204030204" pitchFamily="49" charset="0"/>
              </a:rPr>
              <a:t>   </a:t>
            </a:r>
            <a:r>
              <a:rPr lang="en-US" noProof="1">
                <a:solidFill>
                  <a:srgbClr val="000000"/>
                </a:solidFill>
                <a:effectLst/>
                <a:latin typeface="Consolas" panose="020B0609020204030204" pitchFamily="49" charset="0"/>
                <a:cs typeface="Consolas" panose="020B0609020204030204" pitchFamily="49" charset="0"/>
              </a:rPr>
              <a:t>x</a:t>
            </a:r>
            <a:r>
              <a:rPr lang="en-US" b="1" noProof="1">
                <a:solidFill>
                  <a:srgbClr val="DBA475"/>
                </a:solidFill>
                <a:effectLst/>
                <a:latin typeface="Consolas" panose="020B0609020204030204" pitchFamily="49" charset="0"/>
                <a:cs typeface="Consolas" panose="020B0609020204030204" pitchFamily="49" charset="0"/>
              </a:rPr>
              <a:t>=</a:t>
            </a:r>
            <a:r>
              <a:rPr lang="en-US" b="0" noProof="1">
                <a:solidFill>
                  <a:srgbClr val="4A6991"/>
                </a:solidFill>
                <a:effectLst/>
                <a:latin typeface="Consolas" panose="020B0609020204030204" pitchFamily="49" charset="0"/>
                <a:cs typeface="Consolas" panose="020B0609020204030204" pitchFamily="49" charset="0"/>
              </a:rPr>
              <a:t>"body_mass_g"</a:t>
            </a:r>
            <a:r>
              <a:rPr lang="en-US" b="1" noProof="1">
                <a:solidFill>
                  <a:srgbClr val="000000"/>
                </a:solidFill>
                <a:effectLst/>
                <a:latin typeface="Consolas" panose="020B0609020204030204" pitchFamily="49" charset="0"/>
                <a:cs typeface="Consolas" panose="020B0609020204030204" pitchFamily="49" charset="0"/>
              </a:rPr>
              <a:t>,</a:t>
            </a:r>
          </a:p>
          <a:p>
            <a:r>
              <a:rPr lang="en-US" b="1" noProof="1">
                <a:solidFill>
                  <a:srgbClr val="000000"/>
                </a:solidFill>
                <a:latin typeface="Consolas" panose="020B0609020204030204" pitchFamily="49" charset="0"/>
                <a:cs typeface="Consolas" panose="020B0609020204030204" pitchFamily="49" charset="0"/>
              </a:rPr>
              <a:t>   </a:t>
            </a:r>
            <a:r>
              <a:rPr lang="en-US" noProof="1">
                <a:solidFill>
                  <a:srgbClr val="000000"/>
                </a:solidFill>
                <a:effectLst/>
                <a:latin typeface="Consolas" panose="020B0609020204030204" pitchFamily="49" charset="0"/>
                <a:cs typeface="Consolas" panose="020B0609020204030204" pitchFamily="49" charset="0"/>
              </a:rPr>
              <a:t>y</a:t>
            </a:r>
            <a:r>
              <a:rPr lang="en-US" b="1" noProof="1">
                <a:solidFill>
                  <a:srgbClr val="DBA475"/>
                </a:solidFill>
                <a:effectLst/>
                <a:latin typeface="Consolas" panose="020B0609020204030204" pitchFamily="49" charset="0"/>
                <a:cs typeface="Consolas" panose="020B0609020204030204" pitchFamily="49" charset="0"/>
              </a:rPr>
              <a:t>=</a:t>
            </a:r>
            <a:r>
              <a:rPr lang="en-US" b="0" noProof="1">
                <a:solidFill>
                  <a:srgbClr val="4A6991"/>
                </a:solidFill>
                <a:effectLst/>
                <a:latin typeface="Consolas" panose="020B0609020204030204" pitchFamily="49" charset="0"/>
                <a:cs typeface="Consolas" panose="020B0609020204030204" pitchFamily="49" charset="0"/>
              </a:rPr>
              <a:t>"sex"</a:t>
            </a:r>
            <a:r>
              <a:rPr lang="en-US" b="1" noProof="1">
                <a:solidFill>
                  <a:srgbClr val="000000"/>
                </a:solidFill>
                <a:effectLst/>
                <a:latin typeface="Consolas" panose="020B0609020204030204" pitchFamily="49" charset="0"/>
                <a:cs typeface="Consolas" panose="020B0609020204030204" pitchFamily="49" charset="0"/>
              </a:rPr>
              <a:t>,</a:t>
            </a:r>
            <a:endParaRPr lang="en-US" b="1" noProof="1">
              <a:solidFill>
                <a:srgbClr val="000000"/>
              </a:solidFill>
              <a:latin typeface="Consolas" panose="020B0609020204030204" pitchFamily="49" charset="0"/>
              <a:cs typeface="Consolas" panose="020B0609020204030204" pitchFamily="49" charset="0"/>
            </a:endParaRPr>
          </a:p>
          <a:p>
            <a:r>
              <a:rPr lang="en-US" b="1" noProof="1">
                <a:solidFill>
                  <a:srgbClr val="000000"/>
                </a:solidFill>
                <a:effectLst/>
                <a:latin typeface="Consolas" panose="020B0609020204030204" pitchFamily="49" charset="0"/>
                <a:cs typeface="Consolas" panose="020B0609020204030204" pitchFamily="49" charset="0"/>
              </a:rPr>
              <a:t>   </a:t>
            </a:r>
            <a:r>
              <a:rPr lang="en-US" noProof="1">
                <a:solidFill>
                  <a:srgbClr val="000000"/>
                </a:solidFill>
                <a:effectLst/>
                <a:latin typeface="Consolas" panose="020B0609020204030204" pitchFamily="49" charset="0"/>
                <a:cs typeface="Consolas" panose="020B0609020204030204" pitchFamily="49" charset="0"/>
              </a:rPr>
              <a:t>hue</a:t>
            </a:r>
            <a:r>
              <a:rPr lang="en-US" b="1" noProof="1">
                <a:solidFill>
                  <a:srgbClr val="DBA475"/>
                </a:solidFill>
                <a:effectLst/>
                <a:latin typeface="Consolas" panose="020B0609020204030204" pitchFamily="49" charset="0"/>
                <a:cs typeface="Consolas" panose="020B0609020204030204" pitchFamily="49" charset="0"/>
              </a:rPr>
              <a:t>=</a:t>
            </a:r>
            <a:r>
              <a:rPr lang="en-US" b="0" noProof="1">
                <a:solidFill>
                  <a:srgbClr val="4A6991"/>
                </a:solidFill>
                <a:effectLst/>
                <a:latin typeface="Consolas" panose="020B0609020204030204" pitchFamily="49" charset="0"/>
                <a:cs typeface="Consolas" panose="020B0609020204030204" pitchFamily="49" charset="0"/>
              </a:rPr>
              <a:t>"species”,</a:t>
            </a:r>
          </a:p>
          <a:p>
            <a:r>
              <a:rPr lang="en-US" b="1" noProof="1">
                <a:solidFill>
                  <a:srgbClr val="000000"/>
                </a:solidFill>
                <a:effectLst/>
                <a:latin typeface="Consolas" panose="020B0609020204030204" pitchFamily="49" charset="0"/>
                <a:cs typeface="Consolas" panose="020B0609020204030204" pitchFamily="49" charset="0"/>
              </a:rPr>
              <a:t>)</a:t>
            </a:r>
            <a:endParaRPr lang="en-US" noProof="1">
              <a:latin typeface="Consolas" panose="020B0609020204030204" pitchFamily="49" charset="0"/>
              <a:cs typeface="Consolas" panose="020B0609020204030204" pitchFamily="49" charset="0"/>
            </a:endParaRPr>
          </a:p>
        </p:txBody>
      </p:sp>
      <p:pic>
        <p:nvPicPr>
          <p:cNvPr id="11266" name="Picture 2">
            <a:extLst>
              <a:ext uri="{FF2B5EF4-FFF2-40B4-BE49-F238E27FC236}">
                <a16:creationId xmlns:a16="http://schemas.microsoft.com/office/drawing/2014/main" id="{E9B386F8-1935-07DB-B4DE-D6C1676CE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207" y="3440954"/>
            <a:ext cx="3628549" cy="273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86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Window functions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102</a:t>
            </a:fld>
            <a:endParaRPr lang="en-US"/>
          </a:p>
        </p:txBody>
      </p:sp>
    </p:spTree>
    <p:extLst>
      <p:ext uri="{BB962C8B-B14F-4D97-AF65-F5344CB8AC3E}">
        <p14:creationId xmlns:p14="http://schemas.microsoft.com/office/powerpoint/2010/main" val="33273470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5F25-E3E5-AC27-8C38-FE559689FFE2}"/>
              </a:ext>
            </a:extLst>
          </p:cNvPr>
          <p:cNvSpPr>
            <a:spLocks noGrp="1"/>
          </p:cNvSpPr>
          <p:nvPr>
            <p:ph type="title"/>
          </p:nvPr>
        </p:nvSpPr>
        <p:spPr/>
        <p:txBody>
          <a:bodyPr>
            <a:normAutofit fontScale="90000"/>
          </a:bodyPr>
          <a:lstStyle/>
          <a:p>
            <a:r>
              <a:rPr lang="en-CH" dirty="0"/>
              <a:t>Window functions: grouped row-by-row operations</a:t>
            </a:r>
          </a:p>
        </p:txBody>
      </p:sp>
      <p:sp>
        <p:nvSpPr>
          <p:cNvPr id="3" name="Content Placeholder 2">
            <a:extLst>
              <a:ext uri="{FF2B5EF4-FFF2-40B4-BE49-F238E27FC236}">
                <a16:creationId xmlns:a16="http://schemas.microsoft.com/office/drawing/2014/main" id="{C97AEF65-30A2-8ED4-6BCA-E2CFE2A1B20E}"/>
              </a:ext>
            </a:extLst>
          </p:cNvPr>
          <p:cNvSpPr>
            <a:spLocks noGrp="1"/>
          </p:cNvSpPr>
          <p:nvPr>
            <p:ph idx="1"/>
          </p:nvPr>
        </p:nvSpPr>
        <p:spPr/>
        <p:txBody>
          <a:bodyPr/>
          <a:lstStyle/>
          <a:p>
            <a:r>
              <a:rPr lang="en-CH" dirty="0"/>
              <a:t>“Window functions” are a kind of split-apply-combine operation, but instead of aggregating the data in a group and returning one value per group, they return one value per row</a:t>
            </a:r>
          </a:p>
          <a:p>
            <a:r>
              <a:rPr lang="en-CH" dirty="0"/>
              <a:t>Examples: ranking all entries in a group; computing the distance between timestamps per group; number the rows by group in chronological order</a:t>
            </a:r>
          </a:p>
          <a:p>
            <a:endParaRPr lang="en-CH" dirty="0"/>
          </a:p>
          <a:p>
            <a:r>
              <a:rPr lang="en-CH" dirty="0"/>
              <a:t>In Pandas, most of these operations can be performed with a combination of sorting and grouping-by</a:t>
            </a:r>
          </a:p>
        </p:txBody>
      </p:sp>
      <p:sp>
        <p:nvSpPr>
          <p:cNvPr id="4" name="Date Placeholder 3">
            <a:extLst>
              <a:ext uri="{FF2B5EF4-FFF2-40B4-BE49-F238E27FC236}">
                <a16:creationId xmlns:a16="http://schemas.microsoft.com/office/drawing/2014/main" id="{0A0FF273-85B3-0A90-CC9F-766F9349C36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186D166-B35C-2D52-7998-230A0EDF532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E3AD43B-D95D-9E62-E3EF-0ABE0DD15B9B}"/>
              </a:ext>
            </a:extLst>
          </p:cNvPr>
          <p:cNvSpPr>
            <a:spLocks noGrp="1"/>
          </p:cNvSpPr>
          <p:nvPr>
            <p:ph type="sldNum" sz="quarter" idx="12"/>
          </p:nvPr>
        </p:nvSpPr>
        <p:spPr/>
        <p:txBody>
          <a:bodyPr/>
          <a:lstStyle/>
          <a:p>
            <a:fld id="{EF79ADEA-B933-47CC-A4E9-04E6298B917C}" type="slidenum">
              <a:rPr lang="en-US" smtClean="0"/>
              <a:pPr/>
              <a:t>103</a:t>
            </a:fld>
            <a:endParaRPr lang="en-US"/>
          </a:p>
        </p:txBody>
      </p:sp>
    </p:spTree>
    <p:extLst>
      <p:ext uri="{BB962C8B-B14F-4D97-AF65-F5344CB8AC3E}">
        <p14:creationId xmlns:p14="http://schemas.microsoft.com/office/powerpoint/2010/main" val="29604044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Window functions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104</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err="1">
                <a:latin typeface="Courier New" panose="02070309020205020404" pitchFamily="49" charset="0"/>
                <a:cs typeface="Courier New" panose="02070309020205020404" pitchFamily="49" charset="0"/>
              </a:rPr>
              <a:t>tabular_data</a:t>
            </a:r>
            <a:r>
              <a:rPr lang="en-US" sz="1400" dirty="0">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040_window_functions.ipynb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102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Window functions</a:t>
            </a:r>
          </a:p>
        </p:txBody>
      </p:sp>
      <p:sp>
        <p:nvSpPr>
          <p:cNvPr id="3" name="Content Placeholder 2">
            <a:extLst>
              <a:ext uri="{FF2B5EF4-FFF2-40B4-BE49-F238E27FC236}">
                <a16:creationId xmlns:a16="http://schemas.microsoft.com/office/drawing/2014/main" id="{39202A94-B60E-84EC-5629-AE5BE9651C7C}"/>
              </a:ext>
            </a:extLst>
          </p:cNvPr>
          <p:cNvSpPr>
            <a:spLocks noGrp="1"/>
          </p:cNvSpPr>
          <p:nvPr>
            <p:ph idx="1"/>
          </p:nvPr>
        </p:nvSpPr>
        <p:spPr/>
        <p:txBody>
          <a:bodyPr/>
          <a:lstStyle/>
          <a:p>
            <a:r>
              <a:rPr lang="en-CH" dirty="0"/>
              <a:t>Main points:</a:t>
            </a:r>
          </a:p>
          <a:p>
            <a:pPr lvl="1"/>
            <a:r>
              <a:rPr lang="en-CH" dirty="0"/>
              <a:t>Window functions perform row-by-row operations on grouped data</a:t>
            </a:r>
          </a:p>
          <a:p>
            <a:pPr lvl="1"/>
            <a:r>
              <a:rPr lang="en-CH" dirty="0"/>
              <a:t>They are an advanced way of avoiding for loops with tabular data</a:t>
            </a:r>
          </a:p>
          <a:p>
            <a:pPr lvl="1"/>
            <a:r>
              <a:rPr lang="en-CH" dirty="0"/>
              <a:t>In Pandas, they can be achieved with a combo of sorting and grouping-by</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105</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noProof="1">
                <a:latin typeface="Courier New" panose="02070309020205020404" pitchFamily="49" charset="0"/>
                <a:cs typeface="Courier New" panose="02070309020205020404" pitchFamily="49" charset="0"/>
              </a:rPr>
              <a:t>tabular_data</a:t>
            </a:r>
            <a:r>
              <a:rPr lang="en-US" sz="1400" dirty="0">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040_window_functions.ipynb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61731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D3AA0D-3677-F02D-8C1D-234117B9A6F4}"/>
              </a:ext>
            </a:extLst>
          </p:cNvPr>
          <p:cNvSpPr>
            <a:spLocks noGrp="1"/>
          </p:cNvSpPr>
          <p:nvPr>
            <p:ph type="title"/>
          </p:nvPr>
        </p:nvSpPr>
        <p:spPr/>
        <p:txBody>
          <a:bodyPr>
            <a:normAutofit/>
          </a:bodyPr>
          <a:lstStyle/>
          <a:p>
            <a:r>
              <a:rPr lang="en-CH" dirty="0"/>
              <a:t>Window functions operations</a:t>
            </a:r>
          </a:p>
        </p:txBody>
      </p:sp>
      <p:sp>
        <p:nvSpPr>
          <p:cNvPr id="4" name="Date Placeholder 3">
            <a:extLst>
              <a:ext uri="{FF2B5EF4-FFF2-40B4-BE49-F238E27FC236}">
                <a16:creationId xmlns:a16="http://schemas.microsoft.com/office/drawing/2014/main" id="{0E66C477-067C-9874-F2C4-C153E8CA8F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310C52F-00E9-73F5-D597-6067A2C2209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A006B78-0ADB-5FBB-C43B-566CADED262D}"/>
              </a:ext>
            </a:extLst>
          </p:cNvPr>
          <p:cNvSpPr>
            <a:spLocks noGrp="1"/>
          </p:cNvSpPr>
          <p:nvPr>
            <p:ph type="sldNum" sz="quarter" idx="12"/>
          </p:nvPr>
        </p:nvSpPr>
        <p:spPr/>
        <p:txBody>
          <a:bodyPr/>
          <a:lstStyle/>
          <a:p>
            <a:fld id="{EF79ADEA-B933-47CC-A4E9-04E6298B917C}" type="slidenum">
              <a:rPr lang="en-US" smtClean="0"/>
              <a:pPr/>
              <a:t>106</a:t>
            </a:fld>
            <a:endParaRPr lang="en-US"/>
          </a:p>
        </p:txBody>
      </p:sp>
      <p:cxnSp>
        <p:nvCxnSpPr>
          <p:cNvPr id="20" name="Straight Arrow Connector 19">
            <a:extLst>
              <a:ext uri="{FF2B5EF4-FFF2-40B4-BE49-F238E27FC236}">
                <a16:creationId xmlns:a16="http://schemas.microsoft.com/office/drawing/2014/main" id="{E234EC1C-4AEE-D9CD-6B18-48EA994F5396}"/>
              </a:ext>
            </a:extLst>
          </p:cNvPr>
          <p:cNvCxnSpPr>
            <a:cxnSpLocks/>
          </p:cNvCxnSpPr>
          <p:nvPr/>
        </p:nvCxnSpPr>
        <p:spPr>
          <a:xfrm flipV="1">
            <a:off x="2829868" y="2564904"/>
            <a:ext cx="408032" cy="66968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18CA81-A11A-1DA7-615E-C285A83D270B}"/>
              </a:ext>
            </a:extLst>
          </p:cNvPr>
          <p:cNvCxnSpPr>
            <a:cxnSpLocks/>
          </p:cNvCxnSpPr>
          <p:nvPr/>
        </p:nvCxnSpPr>
        <p:spPr>
          <a:xfrm flipV="1">
            <a:off x="2822941" y="3840680"/>
            <a:ext cx="523570" cy="9195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17CE81-9FF0-1CEA-EE00-A4F296503CAC}"/>
              </a:ext>
            </a:extLst>
          </p:cNvPr>
          <p:cNvCxnSpPr>
            <a:cxnSpLocks/>
          </p:cNvCxnSpPr>
          <p:nvPr/>
        </p:nvCxnSpPr>
        <p:spPr>
          <a:xfrm>
            <a:off x="2811795" y="4769035"/>
            <a:ext cx="546987" cy="676189"/>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486C17-53CC-20C9-CD8D-63FA8CED505B}"/>
              </a:ext>
            </a:extLst>
          </p:cNvPr>
          <p:cNvCxnSpPr>
            <a:cxnSpLocks/>
          </p:cNvCxnSpPr>
          <p:nvPr/>
        </p:nvCxnSpPr>
        <p:spPr>
          <a:xfrm>
            <a:off x="8301405" y="2178832"/>
            <a:ext cx="470425" cy="31033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8C2F47-F524-3EA2-C9B9-323D7FA65172}"/>
              </a:ext>
            </a:extLst>
          </p:cNvPr>
          <p:cNvCxnSpPr>
            <a:cxnSpLocks/>
          </p:cNvCxnSpPr>
          <p:nvPr/>
        </p:nvCxnSpPr>
        <p:spPr>
          <a:xfrm>
            <a:off x="8301405" y="3955658"/>
            <a:ext cx="457200" cy="19536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DE08F0-9045-A975-86E6-7425E8F00522}"/>
              </a:ext>
            </a:extLst>
          </p:cNvPr>
          <p:cNvCxnSpPr>
            <a:cxnSpLocks/>
          </p:cNvCxnSpPr>
          <p:nvPr/>
        </p:nvCxnSpPr>
        <p:spPr>
          <a:xfrm flipV="1">
            <a:off x="8301405" y="4747451"/>
            <a:ext cx="457200" cy="69224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33D5CA-A49F-29D2-CC1C-E3E6CA6D39A8}"/>
              </a:ext>
            </a:extLst>
          </p:cNvPr>
          <p:cNvSpPr txBox="1"/>
          <p:nvPr/>
        </p:nvSpPr>
        <p:spPr>
          <a:xfrm>
            <a:off x="623392" y="1041078"/>
            <a:ext cx="11335600" cy="369332"/>
          </a:xfrm>
          <a:prstGeom prst="rect">
            <a:avLst/>
          </a:prstGeom>
          <a:noFill/>
        </p:spPr>
        <p:txBody>
          <a:bodyPr wrap="square">
            <a:spAutoFit/>
          </a:bodyPr>
          <a:lstStyle/>
          <a:p>
            <a:r>
              <a:rPr lang="en-CH" dirty="0">
                <a:solidFill>
                  <a:schemeClr val="accent6">
                    <a:lumMod val="75000"/>
                  </a:schemeClr>
                </a:solidFill>
                <a:latin typeface="Consolas" panose="020B0609020204030204" pitchFamily="49" charset="0"/>
                <a:cs typeface="Consolas" panose="020B0609020204030204" pitchFamily="49" charset="0"/>
              </a:rPr>
              <a:t>df['nr_lefts'] </a:t>
            </a:r>
            <a:r>
              <a:rPr lang="en-CH" dirty="0">
                <a:latin typeface="Consolas" panose="020B0609020204030204" pitchFamily="49" charset="0"/>
                <a:cs typeface="Consolas" panose="020B0609020204030204" pitchFamily="49" charset="0"/>
              </a:rPr>
              <a:t>= df</a:t>
            </a:r>
            <a:r>
              <a:rPr lang="en-CH" dirty="0">
                <a:solidFill>
                  <a:schemeClr val="accent2">
                    <a:lumMod val="75000"/>
                  </a:schemeClr>
                </a:solidFill>
                <a:latin typeface="Consolas" panose="020B0609020204030204" pitchFamily="49" charset="0"/>
                <a:cs typeface="Consolas" panose="020B0609020204030204" pitchFamily="49" charset="0"/>
              </a:rPr>
              <a:t>.sort_values('time (ms)').groupby('subject_id')</a:t>
            </a:r>
            <a:r>
              <a:rPr lang="en-CH" dirty="0">
                <a:solidFill>
                  <a:schemeClr val="accent5">
                    <a:lumMod val="50000"/>
                  </a:schemeClr>
                </a:solidFill>
                <a:latin typeface="Consolas" panose="020B0609020204030204" pitchFamily="49" charset="0"/>
                <a:cs typeface="Consolas" panose="020B0609020204030204" pitchFamily="49" charset="0"/>
              </a:rPr>
              <a:t>['is_left'].cumsum()</a:t>
            </a:r>
          </a:p>
        </p:txBody>
      </p:sp>
      <p:pic>
        <p:nvPicPr>
          <p:cNvPr id="11" name="Picture 10">
            <a:extLst>
              <a:ext uri="{FF2B5EF4-FFF2-40B4-BE49-F238E27FC236}">
                <a16:creationId xmlns:a16="http://schemas.microsoft.com/office/drawing/2014/main" id="{30D39539-4BD6-6BA5-E8E0-C89462FD958F}"/>
              </a:ext>
            </a:extLst>
          </p:cNvPr>
          <p:cNvPicPr>
            <a:picLocks noChangeAspect="1"/>
          </p:cNvPicPr>
          <p:nvPr/>
        </p:nvPicPr>
        <p:blipFill>
          <a:blip r:embed="rId2"/>
          <a:stretch>
            <a:fillRect/>
          </a:stretch>
        </p:blipFill>
        <p:spPr>
          <a:xfrm>
            <a:off x="143091" y="2124704"/>
            <a:ext cx="2609978" cy="3431951"/>
          </a:xfrm>
          <a:prstGeom prst="rect">
            <a:avLst/>
          </a:prstGeom>
        </p:spPr>
      </p:pic>
      <p:pic>
        <p:nvPicPr>
          <p:cNvPr id="19" name="Picture 18">
            <a:extLst>
              <a:ext uri="{FF2B5EF4-FFF2-40B4-BE49-F238E27FC236}">
                <a16:creationId xmlns:a16="http://schemas.microsoft.com/office/drawing/2014/main" id="{9C25BDF6-8A0C-340E-29CD-44C2F46B59DC}"/>
              </a:ext>
            </a:extLst>
          </p:cNvPr>
          <p:cNvPicPr>
            <a:picLocks noChangeAspect="1"/>
          </p:cNvPicPr>
          <p:nvPr/>
        </p:nvPicPr>
        <p:blipFill>
          <a:blip r:embed="rId3"/>
          <a:stretch>
            <a:fillRect/>
          </a:stretch>
        </p:blipFill>
        <p:spPr>
          <a:xfrm>
            <a:off x="3404418" y="1479906"/>
            <a:ext cx="3020125" cy="4876444"/>
          </a:xfrm>
          <a:prstGeom prst="rect">
            <a:avLst/>
          </a:prstGeom>
        </p:spPr>
      </p:pic>
      <p:pic>
        <p:nvPicPr>
          <p:cNvPr id="27" name="Picture 26">
            <a:extLst>
              <a:ext uri="{FF2B5EF4-FFF2-40B4-BE49-F238E27FC236}">
                <a16:creationId xmlns:a16="http://schemas.microsoft.com/office/drawing/2014/main" id="{50B41D55-128A-CA70-29B6-0339345C90B5}"/>
              </a:ext>
            </a:extLst>
          </p:cNvPr>
          <p:cNvPicPr>
            <a:picLocks noChangeAspect="1"/>
          </p:cNvPicPr>
          <p:nvPr/>
        </p:nvPicPr>
        <p:blipFill>
          <a:blip r:embed="rId4"/>
          <a:stretch>
            <a:fillRect/>
          </a:stretch>
        </p:blipFill>
        <p:spPr>
          <a:xfrm>
            <a:off x="7078904" y="1479906"/>
            <a:ext cx="1094194" cy="4919031"/>
          </a:xfrm>
          <a:prstGeom prst="rect">
            <a:avLst/>
          </a:prstGeom>
        </p:spPr>
      </p:pic>
      <p:sp>
        <p:nvSpPr>
          <p:cNvPr id="28" name="Right Arrow 27">
            <a:extLst>
              <a:ext uri="{FF2B5EF4-FFF2-40B4-BE49-F238E27FC236}">
                <a16:creationId xmlns:a16="http://schemas.microsoft.com/office/drawing/2014/main" id="{54126889-BF35-9AEF-6BF7-3A210B2C6C25}"/>
              </a:ext>
            </a:extLst>
          </p:cNvPr>
          <p:cNvSpPr/>
          <p:nvPr/>
        </p:nvSpPr>
        <p:spPr>
          <a:xfrm>
            <a:off x="6519218" y="3429000"/>
            <a:ext cx="504056" cy="86058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9" name="Picture 28">
            <a:extLst>
              <a:ext uri="{FF2B5EF4-FFF2-40B4-BE49-F238E27FC236}">
                <a16:creationId xmlns:a16="http://schemas.microsoft.com/office/drawing/2014/main" id="{2327FC77-967B-2278-3841-F57DC77E1F6D}"/>
              </a:ext>
            </a:extLst>
          </p:cNvPr>
          <p:cNvPicPr>
            <a:picLocks noChangeAspect="1"/>
          </p:cNvPicPr>
          <p:nvPr/>
        </p:nvPicPr>
        <p:blipFill>
          <a:blip r:embed="rId5"/>
          <a:stretch>
            <a:fillRect/>
          </a:stretch>
        </p:blipFill>
        <p:spPr>
          <a:xfrm>
            <a:off x="8968692" y="2124704"/>
            <a:ext cx="3103972" cy="3442114"/>
          </a:xfrm>
          <a:prstGeom prst="rect">
            <a:avLst/>
          </a:prstGeom>
        </p:spPr>
      </p:pic>
    </p:spTree>
    <p:extLst>
      <p:ext uri="{BB962C8B-B14F-4D97-AF65-F5344CB8AC3E}">
        <p14:creationId xmlns:p14="http://schemas.microsoft.com/office/powerpoint/2010/main" val="34052542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69FAD8-4BD4-875C-1555-EC75224D39A7}"/>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itle 6">
            <a:extLst>
              <a:ext uri="{FF2B5EF4-FFF2-40B4-BE49-F238E27FC236}">
                <a16:creationId xmlns:a16="http://schemas.microsoft.com/office/drawing/2014/main" id="{4786A421-EF51-5658-2A8B-E7D8999A4CDC}"/>
              </a:ext>
            </a:extLst>
          </p:cNvPr>
          <p:cNvSpPr>
            <a:spLocks noGrp="1"/>
          </p:cNvSpPr>
          <p:nvPr>
            <p:ph type="title"/>
          </p:nvPr>
        </p:nvSpPr>
        <p:spPr/>
        <p:txBody>
          <a:bodyPr>
            <a:normAutofit/>
          </a:bodyPr>
          <a:lstStyle/>
          <a:p>
            <a:r>
              <a:rPr lang="en-CH" dirty="0"/>
              <a:t>Hands-on</a:t>
            </a:r>
          </a:p>
        </p:txBody>
      </p:sp>
      <p:sp>
        <p:nvSpPr>
          <p:cNvPr id="13" name="Content Placeholder 12">
            <a:extLst>
              <a:ext uri="{FF2B5EF4-FFF2-40B4-BE49-F238E27FC236}">
                <a16:creationId xmlns:a16="http://schemas.microsoft.com/office/drawing/2014/main" id="{0BDF41D8-992F-5A7D-069F-12C623D340AC}"/>
              </a:ext>
            </a:extLst>
          </p:cNvPr>
          <p:cNvSpPr>
            <a:spLocks noGrp="1"/>
          </p:cNvSpPr>
          <p:nvPr>
            <p:ph idx="1"/>
          </p:nvPr>
        </p:nvSpPr>
        <p:spPr/>
        <p:txBody>
          <a:bodyPr/>
          <a:lstStyle/>
          <a:p>
            <a:r>
              <a:rPr lang="en-US" dirty="0"/>
              <a:t>C</a:t>
            </a:r>
            <a:r>
              <a:rPr lang="en-US" sz="2800" dirty="0"/>
              <a:t>ompute the average number of days each patcher waited between experiments</a:t>
            </a:r>
          </a:p>
          <a:p>
            <a:r>
              <a:rPr lang="en-US" dirty="0"/>
              <a:t>Submit a PR for Issue #6 on GitHub</a:t>
            </a:r>
          </a:p>
          <a:p>
            <a:endParaRPr lang="en-CH" dirty="0"/>
          </a:p>
        </p:txBody>
      </p:sp>
      <p:sp>
        <p:nvSpPr>
          <p:cNvPr id="4" name="Date Placeholder 3">
            <a:extLst>
              <a:ext uri="{FF2B5EF4-FFF2-40B4-BE49-F238E27FC236}">
                <a16:creationId xmlns:a16="http://schemas.microsoft.com/office/drawing/2014/main" id="{79F409F3-5ABC-7329-1204-77785F9E92D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FE26C25-ACDA-6490-E40A-64DB279D82E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4E8E31-AC5A-E43D-EAAF-C5511C91F511}"/>
              </a:ext>
            </a:extLst>
          </p:cNvPr>
          <p:cNvSpPr>
            <a:spLocks noGrp="1"/>
          </p:cNvSpPr>
          <p:nvPr>
            <p:ph type="sldNum" sz="quarter" idx="12"/>
          </p:nvPr>
        </p:nvSpPr>
        <p:spPr/>
        <p:txBody>
          <a:bodyPr/>
          <a:lstStyle/>
          <a:p>
            <a:fld id="{EF79ADEA-B933-47CC-A4E9-04E6298B917C}" type="slidenum">
              <a:rPr lang="en-US" smtClean="0"/>
              <a:pPr/>
              <a:t>107</a:t>
            </a:fld>
            <a:endParaRPr lang="en-US"/>
          </a:p>
        </p:txBody>
      </p:sp>
      <p:sp>
        <p:nvSpPr>
          <p:cNvPr id="10" name="TextBox 9">
            <a:extLst>
              <a:ext uri="{FF2B5EF4-FFF2-40B4-BE49-F238E27FC236}">
                <a16:creationId xmlns:a16="http://schemas.microsoft.com/office/drawing/2014/main" id="{846B63D7-2C0E-2AC3-0DE7-00E6B17EFF6F}"/>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904DB9D8-D4BB-6B0D-F0F5-339C4FF161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6612E29B-EA57-FAB2-1602-D197CCA92741}"/>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exercises/</a:t>
            </a:r>
          </a:p>
          <a:p>
            <a:r>
              <a:rPr lang="en-GB" sz="1400" dirty="0">
                <a:solidFill>
                  <a:schemeClr val="tx1"/>
                </a:solidFill>
                <a:latin typeface="Courier New" panose="02070309020205020404" pitchFamily="49" charset="0"/>
                <a:cs typeface="Courier New" panose="02070309020205020404" pitchFamily="49" charset="0"/>
              </a:rPr>
              <a:t>tabular_</a:t>
            </a:r>
            <a:r>
              <a:rPr lang="en-GB" sz="1400" noProof="1">
                <a:solidFill>
                  <a:schemeClr val="tx1"/>
                </a:solidFill>
                <a:latin typeface="Courier New" panose="02070309020205020404" pitchFamily="49" charset="0"/>
                <a:cs typeface="Courier New" panose="02070309020205020404" pitchFamily="49" charset="0"/>
              </a:rPr>
              <a:t>window_functions</a:t>
            </a:r>
          </a:p>
        </p:txBody>
      </p:sp>
    </p:spTree>
    <p:extLst>
      <p:ext uri="{BB962C8B-B14F-4D97-AF65-F5344CB8AC3E}">
        <p14:creationId xmlns:p14="http://schemas.microsoft.com/office/powerpoint/2010/main" val="110597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1506-3721-F32F-F4D9-742CD7BD15B1}"/>
              </a:ext>
            </a:extLst>
          </p:cNvPr>
          <p:cNvSpPr>
            <a:spLocks noGrp="1"/>
          </p:cNvSpPr>
          <p:nvPr>
            <p:ph type="title"/>
          </p:nvPr>
        </p:nvSpPr>
        <p:spPr/>
        <p:txBody>
          <a:bodyPr/>
          <a:lstStyle/>
          <a:p>
            <a:r>
              <a:rPr lang="en-CH" dirty="0"/>
              <a:t>Global summary</a:t>
            </a:r>
          </a:p>
        </p:txBody>
      </p:sp>
      <p:sp>
        <p:nvSpPr>
          <p:cNvPr id="6" name="Content Placeholder 5">
            <a:extLst>
              <a:ext uri="{FF2B5EF4-FFF2-40B4-BE49-F238E27FC236}">
                <a16:creationId xmlns:a16="http://schemas.microsoft.com/office/drawing/2014/main" id="{9F3A72A7-2329-2E86-E40B-82AFEA1DF52D}"/>
              </a:ext>
            </a:extLst>
          </p:cNvPr>
          <p:cNvSpPr>
            <a:spLocks noGrp="1"/>
          </p:cNvSpPr>
          <p:nvPr>
            <p:ph idx="1"/>
          </p:nvPr>
        </p:nvSpPr>
        <p:spPr/>
        <p:txBody>
          <a:bodyPr>
            <a:normAutofit/>
          </a:bodyPr>
          <a:lstStyle/>
          <a:p>
            <a:r>
              <a:rPr lang="en-CH" sz="2400" dirty="0"/>
              <a:t>There are many different data structures, each specialized in efficiently processing one type of data</a:t>
            </a:r>
          </a:p>
          <a:p>
            <a:r>
              <a:rPr lang="en-CH" sz="2400" dirty="0"/>
              <a:t>Code performance grows differently with data size: Big-O</a:t>
            </a:r>
          </a:p>
          <a:p>
            <a:r>
              <a:rPr lang="en-CH" sz="2400" dirty="0"/>
              <a:t>NumPy array efficiently store data in a C-native memory block, interpreted as an array using some metadata</a:t>
            </a:r>
          </a:p>
          <a:p>
            <a:r>
              <a:rPr lang="en-CH" sz="2400" dirty="0"/>
              <a:t>NumPy operations that only need to change the metadata do so, creating a view of the same memory block. These operations are O(1)!</a:t>
            </a:r>
          </a:p>
          <a:p>
            <a:r>
              <a:rPr lang="en-CH" sz="2400" dirty="0"/>
              <a:t>Tabular data can also be vectorized using joins, anti-joins, split-apply-combine operations, and window functions</a:t>
            </a:r>
          </a:p>
          <a:p>
            <a:r>
              <a:rPr lang="en-CH" sz="2400" dirty="0"/>
              <a:t>For these operations to be efficient and painless, data should be stored in a tidy data format</a:t>
            </a:r>
          </a:p>
        </p:txBody>
      </p:sp>
      <p:sp>
        <p:nvSpPr>
          <p:cNvPr id="3" name="Date Placeholder 2">
            <a:extLst>
              <a:ext uri="{FF2B5EF4-FFF2-40B4-BE49-F238E27FC236}">
                <a16:creationId xmlns:a16="http://schemas.microsoft.com/office/drawing/2014/main" id="{E4ED8CB1-2D53-0FF8-A9D3-CCAFB67683EA}"/>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A237060F-F5B1-56FB-D1FD-904277B211C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8B9D57B0-6109-DCE9-3B31-C498E1FDFB7E}"/>
              </a:ext>
            </a:extLst>
          </p:cNvPr>
          <p:cNvSpPr>
            <a:spLocks noGrp="1"/>
          </p:cNvSpPr>
          <p:nvPr>
            <p:ph type="sldNum" sz="quarter" idx="12"/>
          </p:nvPr>
        </p:nvSpPr>
        <p:spPr/>
        <p:txBody>
          <a:bodyPr/>
          <a:lstStyle/>
          <a:p>
            <a:fld id="{EF79ADEA-B933-47CC-A4E9-04E6298B917C}" type="slidenum">
              <a:rPr lang="en-US" smtClean="0"/>
              <a:pPr/>
              <a:t>108</a:t>
            </a:fld>
            <a:endParaRPr lang="en-US"/>
          </a:p>
        </p:txBody>
      </p:sp>
    </p:spTree>
    <p:extLst>
      <p:ext uri="{BB962C8B-B14F-4D97-AF65-F5344CB8AC3E}">
        <p14:creationId xmlns:p14="http://schemas.microsoft.com/office/powerpoint/2010/main" val="33404902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2D91-EFE5-D20D-31EE-FA7B417665B1}"/>
              </a:ext>
            </a:extLst>
          </p:cNvPr>
          <p:cNvSpPr>
            <a:spLocks noGrp="1"/>
          </p:cNvSpPr>
          <p:nvPr>
            <p:ph type="title"/>
          </p:nvPr>
        </p:nvSpPr>
        <p:spPr/>
        <p:txBody>
          <a:bodyPr/>
          <a:lstStyle/>
          <a:p>
            <a:r>
              <a:rPr lang="en-CH" dirty="0"/>
              <a:t>What we didn’t talk about</a:t>
            </a:r>
          </a:p>
        </p:txBody>
      </p:sp>
      <p:sp>
        <p:nvSpPr>
          <p:cNvPr id="3" name="Content Placeholder 2">
            <a:extLst>
              <a:ext uri="{FF2B5EF4-FFF2-40B4-BE49-F238E27FC236}">
                <a16:creationId xmlns:a16="http://schemas.microsoft.com/office/drawing/2014/main" id="{27CF36D7-16B7-AD06-B490-C6B4098AAAB5}"/>
              </a:ext>
            </a:extLst>
          </p:cNvPr>
          <p:cNvSpPr>
            <a:spLocks noGrp="1"/>
          </p:cNvSpPr>
          <p:nvPr>
            <p:ph idx="1"/>
          </p:nvPr>
        </p:nvSpPr>
        <p:spPr/>
        <p:txBody>
          <a:bodyPr>
            <a:normAutofit/>
          </a:bodyPr>
          <a:lstStyle/>
          <a:p>
            <a:r>
              <a:rPr lang="en-CH" sz="2400" dirty="0"/>
              <a:t>Other data structures: graphs, trees, priority queues, …</a:t>
            </a:r>
          </a:p>
          <a:p>
            <a:r>
              <a:rPr lang="en-CH" sz="2400" dirty="0"/>
              <a:t>Options for working with large data on disk / remotely (instead of in-memory)</a:t>
            </a:r>
          </a:p>
          <a:p>
            <a:r>
              <a:rPr lang="en-CH" sz="2400" dirty="0"/>
              <a:t>Best practices in data handling: versioning, lineage, sharing</a:t>
            </a:r>
          </a:p>
          <a:p>
            <a:r>
              <a:rPr lang="en-CH" sz="2400" dirty="0"/>
              <a:t>Organizing a complex data set in multiple tables</a:t>
            </a:r>
          </a:p>
          <a:p>
            <a:r>
              <a:rPr lang="en-CH" sz="2400" dirty="0"/>
              <a:t>… and a lot more!</a:t>
            </a:r>
          </a:p>
        </p:txBody>
      </p:sp>
      <p:sp>
        <p:nvSpPr>
          <p:cNvPr id="4" name="Date Placeholder 3">
            <a:extLst>
              <a:ext uri="{FF2B5EF4-FFF2-40B4-BE49-F238E27FC236}">
                <a16:creationId xmlns:a16="http://schemas.microsoft.com/office/drawing/2014/main" id="{62160725-E0F9-D296-DFB3-47E828C1EB87}"/>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BB74F04-DDBD-82A3-84ED-61FB802C0F7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6CDD2B2-17C8-8D2F-6E86-525729B6460B}"/>
              </a:ext>
            </a:extLst>
          </p:cNvPr>
          <p:cNvSpPr>
            <a:spLocks noGrp="1"/>
          </p:cNvSpPr>
          <p:nvPr>
            <p:ph type="sldNum" sz="quarter" idx="12"/>
          </p:nvPr>
        </p:nvSpPr>
        <p:spPr/>
        <p:txBody>
          <a:bodyPr/>
          <a:lstStyle/>
          <a:p>
            <a:fld id="{EF79ADEA-B933-47CC-A4E9-04E6298B917C}" type="slidenum">
              <a:rPr lang="en-US" smtClean="0"/>
              <a:pPr/>
              <a:t>109</a:t>
            </a:fld>
            <a:endParaRPr lang="en-US"/>
          </a:p>
        </p:txBody>
      </p:sp>
      <p:pic>
        <p:nvPicPr>
          <p:cNvPr id="7" name="Picture 2" descr="The Data Warehouse Toolkit">
            <a:extLst>
              <a:ext uri="{FF2B5EF4-FFF2-40B4-BE49-F238E27FC236}">
                <a16:creationId xmlns:a16="http://schemas.microsoft.com/office/drawing/2014/main" id="{AAE1AC1D-584E-3F16-762D-8D75DFD8A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177" y="3605573"/>
            <a:ext cx="1941984" cy="2448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6BB68C-887B-2328-9205-B9D591D3E840}"/>
              </a:ext>
            </a:extLst>
          </p:cNvPr>
          <p:cNvPicPr>
            <a:picLocks noChangeAspect="1"/>
          </p:cNvPicPr>
          <p:nvPr/>
        </p:nvPicPr>
        <p:blipFill>
          <a:blip r:embed="rId3"/>
          <a:stretch>
            <a:fillRect/>
          </a:stretch>
        </p:blipFill>
        <p:spPr>
          <a:xfrm>
            <a:off x="473839" y="3863336"/>
            <a:ext cx="4030216" cy="2169744"/>
          </a:xfrm>
          <a:prstGeom prst="rect">
            <a:avLst/>
          </a:prstGeom>
          <a:ln>
            <a:solidFill>
              <a:schemeClr val="tx1"/>
            </a:solidFill>
          </a:ln>
        </p:spPr>
      </p:pic>
      <p:pic>
        <p:nvPicPr>
          <p:cNvPr id="11" name="Picture 10">
            <a:extLst>
              <a:ext uri="{FF2B5EF4-FFF2-40B4-BE49-F238E27FC236}">
                <a16:creationId xmlns:a16="http://schemas.microsoft.com/office/drawing/2014/main" id="{CC3BB380-1DFB-AA86-ED96-6FE6421AC580}"/>
              </a:ext>
            </a:extLst>
          </p:cNvPr>
          <p:cNvPicPr>
            <a:picLocks noChangeAspect="1"/>
          </p:cNvPicPr>
          <p:nvPr/>
        </p:nvPicPr>
        <p:blipFill>
          <a:blip r:embed="rId4"/>
          <a:stretch>
            <a:fillRect/>
          </a:stretch>
        </p:blipFill>
        <p:spPr>
          <a:xfrm>
            <a:off x="4816679" y="3867355"/>
            <a:ext cx="4509121" cy="2186240"/>
          </a:xfrm>
          <a:prstGeom prst="rect">
            <a:avLst/>
          </a:prstGeom>
          <a:ln>
            <a:solidFill>
              <a:schemeClr val="tx1"/>
            </a:solidFill>
          </a:ln>
        </p:spPr>
      </p:pic>
    </p:spTree>
    <p:extLst>
      <p:ext uri="{BB962C8B-B14F-4D97-AF65-F5344CB8AC3E}">
        <p14:creationId xmlns:p14="http://schemas.microsoft.com/office/powerpoint/2010/main" val="275715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407368" y="2492896"/>
            <a:ext cx="5257800" cy="1872208"/>
          </a:xfrm>
        </p:spPr>
        <p:txBody>
          <a:bodyPr>
            <a:normAutofit/>
          </a:bodyPr>
          <a:lstStyle/>
          <a:p>
            <a:pPr algn="ctr"/>
            <a:r>
              <a:rPr lang="en-CH" sz="72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110</a:t>
            </a:fld>
            <a:endParaRPr lang="en-US"/>
          </a:p>
        </p:txBody>
      </p:sp>
      <p:pic>
        <p:nvPicPr>
          <p:cNvPr id="1028" name="Picture 4" descr="Image">
            <a:extLst>
              <a:ext uri="{FF2B5EF4-FFF2-40B4-BE49-F238E27FC236}">
                <a16:creationId xmlns:a16="http://schemas.microsoft.com/office/drawing/2014/main" id="{16EC653E-5F00-0A64-104F-89911BD50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64" y="994420"/>
            <a:ext cx="4869160" cy="48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362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48FAB3-565B-5542-3C15-D83C9B1FD03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FAC83961-8D99-BEB6-AD46-E69FD6C370C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C57487C-CFBC-F7C3-2E4A-2E535A73E97E}"/>
              </a:ext>
            </a:extLst>
          </p:cNvPr>
          <p:cNvSpPr>
            <a:spLocks noGrp="1"/>
          </p:cNvSpPr>
          <p:nvPr>
            <p:ph type="sldNum" sz="quarter" idx="12"/>
          </p:nvPr>
        </p:nvSpPr>
        <p:spPr/>
        <p:txBody>
          <a:bodyPr/>
          <a:lstStyle/>
          <a:p>
            <a:fld id="{EF79ADEA-B933-47CC-A4E9-04E6298B917C}" type="slidenum">
              <a:rPr lang="en-US" smtClean="0"/>
              <a:pPr/>
              <a:t>111</a:t>
            </a:fld>
            <a:endParaRPr lang="en-US"/>
          </a:p>
        </p:txBody>
      </p:sp>
    </p:spTree>
    <p:extLst>
      <p:ext uri="{BB962C8B-B14F-4D97-AF65-F5344CB8AC3E}">
        <p14:creationId xmlns:p14="http://schemas.microsoft.com/office/powerpoint/2010/main" val="32459415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D542-45C2-55BF-08CC-464DB5B58EEB}"/>
              </a:ext>
            </a:extLst>
          </p:cNvPr>
          <p:cNvSpPr>
            <a:spLocks noGrp="1"/>
          </p:cNvSpPr>
          <p:nvPr>
            <p:ph type="title"/>
          </p:nvPr>
        </p:nvSpPr>
        <p:spPr/>
        <p:txBody>
          <a:bodyPr/>
          <a:lstStyle/>
          <a:p>
            <a:r>
              <a:rPr lang="en-CH" dirty="0"/>
              <a:t>Data organization</a:t>
            </a:r>
          </a:p>
        </p:txBody>
      </p:sp>
      <p:sp>
        <p:nvSpPr>
          <p:cNvPr id="3" name="Content Placeholder 2">
            <a:extLst>
              <a:ext uri="{FF2B5EF4-FFF2-40B4-BE49-F238E27FC236}">
                <a16:creationId xmlns:a16="http://schemas.microsoft.com/office/drawing/2014/main" id="{6FCFB1B7-3EB4-E6EE-6FE2-F424074BD3B8}"/>
              </a:ext>
            </a:extLst>
          </p:cNvPr>
          <p:cNvSpPr>
            <a:spLocks noGrp="1"/>
          </p:cNvSpPr>
          <p:nvPr>
            <p:ph idx="1"/>
          </p:nvPr>
        </p:nvSpPr>
        <p:spPr/>
        <p:txBody>
          <a:bodyPr/>
          <a:lstStyle/>
          <a:p>
            <a:r>
              <a:rPr lang="en-CH" dirty="0"/>
              <a:t>Data organization concepts:</a:t>
            </a:r>
          </a:p>
          <a:p>
            <a:pPr lvl="1"/>
            <a:r>
              <a:rPr lang="en-CH" dirty="0"/>
              <a:t>tidy data</a:t>
            </a:r>
          </a:p>
          <a:p>
            <a:pPr lvl="1"/>
            <a:r>
              <a:rPr lang="en-CH" dirty="0"/>
              <a:t>normalized data (star organization)</a:t>
            </a:r>
          </a:p>
          <a:p>
            <a:pPr lvl="1"/>
            <a:r>
              <a:rPr lang="en-CH" dirty="0"/>
              <a:t>data science friendly data (denormalized)</a:t>
            </a:r>
          </a:p>
        </p:txBody>
      </p:sp>
      <p:sp>
        <p:nvSpPr>
          <p:cNvPr id="4" name="Date Placeholder 3">
            <a:extLst>
              <a:ext uri="{FF2B5EF4-FFF2-40B4-BE49-F238E27FC236}">
                <a16:creationId xmlns:a16="http://schemas.microsoft.com/office/drawing/2014/main" id="{8C653FBB-9A01-758D-99A7-B9B306E226B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951A6D8-D70E-161D-E840-21DEC4D20C8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E4753EC-1930-A6CE-8DE7-7D6A2FE8CC41}"/>
              </a:ext>
            </a:extLst>
          </p:cNvPr>
          <p:cNvSpPr>
            <a:spLocks noGrp="1"/>
          </p:cNvSpPr>
          <p:nvPr>
            <p:ph type="sldNum" sz="quarter" idx="12"/>
          </p:nvPr>
        </p:nvSpPr>
        <p:spPr/>
        <p:txBody>
          <a:bodyPr/>
          <a:lstStyle/>
          <a:p>
            <a:fld id="{EF79ADEA-B933-47CC-A4E9-04E6298B917C}" type="slidenum">
              <a:rPr lang="en-US" smtClean="0"/>
              <a:pPr/>
              <a:t>112</a:t>
            </a:fld>
            <a:endParaRPr lang="en-US"/>
          </a:p>
        </p:txBody>
      </p:sp>
    </p:spTree>
    <p:extLst>
      <p:ext uri="{BB962C8B-B14F-4D97-AF65-F5344CB8AC3E}">
        <p14:creationId xmlns:p14="http://schemas.microsoft.com/office/powerpoint/2010/main" val="11637737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DD8D1-7660-9B58-D60B-2390C6AACEA6}"/>
              </a:ext>
            </a:extLst>
          </p:cNvPr>
          <p:cNvSpPr>
            <a:spLocks noGrp="1"/>
          </p:cNvSpPr>
          <p:nvPr>
            <p:ph type="title"/>
          </p:nvPr>
        </p:nvSpPr>
        <p:spPr/>
        <p:txBody>
          <a:bodyPr/>
          <a:lstStyle/>
          <a:p>
            <a:r>
              <a:rPr lang="en-CH" dirty="0"/>
              <a:t>Organizing multiple tables</a:t>
            </a:r>
          </a:p>
        </p:txBody>
      </p:sp>
      <p:sp>
        <p:nvSpPr>
          <p:cNvPr id="3" name="Content Placeholder 2">
            <a:extLst>
              <a:ext uri="{FF2B5EF4-FFF2-40B4-BE49-F238E27FC236}">
                <a16:creationId xmlns:a16="http://schemas.microsoft.com/office/drawing/2014/main" id="{68E32910-8977-190F-16E7-05DA1711A486}"/>
              </a:ext>
            </a:extLst>
          </p:cNvPr>
          <p:cNvSpPr>
            <a:spLocks noGrp="1"/>
          </p:cNvSpPr>
          <p:nvPr>
            <p:ph idx="1"/>
          </p:nvPr>
        </p:nvSpPr>
        <p:spPr/>
        <p:txBody>
          <a:bodyPr/>
          <a:lstStyle/>
          <a:p>
            <a:r>
              <a:rPr lang="en-CH" dirty="0"/>
              <a:t>Dimension vs fact tables</a:t>
            </a:r>
          </a:p>
          <a:p>
            <a:r>
              <a:rPr lang="en-CH" dirty="0"/>
              <a:t>De-normalization (but for data analys flat tables are more convienent)</a:t>
            </a:r>
          </a:p>
          <a:p>
            <a:endParaRPr lang="en-CH" dirty="0"/>
          </a:p>
        </p:txBody>
      </p:sp>
      <p:sp>
        <p:nvSpPr>
          <p:cNvPr id="4" name="Date Placeholder 3">
            <a:extLst>
              <a:ext uri="{FF2B5EF4-FFF2-40B4-BE49-F238E27FC236}">
                <a16:creationId xmlns:a16="http://schemas.microsoft.com/office/drawing/2014/main" id="{D5FEC5CD-E532-64CD-EF9A-FF5B440E8B7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E89FFE-A2FD-E435-80DE-4A345D1EE3A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AF34ACD-455D-78E5-8528-9C43BFB85028}"/>
              </a:ext>
            </a:extLst>
          </p:cNvPr>
          <p:cNvSpPr>
            <a:spLocks noGrp="1"/>
          </p:cNvSpPr>
          <p:nvPr>
            <p:ph type="sldNum" sz="quarter" idx="12"/>
          </p:nvPr>
        </p:nvSpPr>
        <p:spPr/>
        <p:txBody>
          <a:bodyPr/>
          <a:lstStyle/>
          <a:p>
            <a:fld id="{EF79ADEA-B933-47CC-A4E9-04E6298B917C}" type="slidenum">
              <a:rPr lang="en-US" smtClean="0"/>
              <a:pPr/>
              <a:t>113</a:t>
            </a:fld>
            <a:endParaRPr lang="en-US"/>
          </a:p>
        </p:txBody>
      </p:sp>
      <p:pic>
        <p:nvPicPr>
          <p:cNvPr id="1026" name="Picture 2" descr="The Data Warehouse Toolkit">
            <a:extLst>
              <a:ext uri="{FF2B5EF4-FFF2-40B4-BE49-F238E27FC236}">
                <a16:creationId xmlns:a16="http://schemas.microsoft.com/office/drawing/2014/main" id="{B41BDB9D-AC9B-82B6-3FDF-0B67A984A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3162568"/>
            <a:ext cx="2088232" cy="26323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A719FB1-2EB2-6A8F-375A-02AC4AFD52AE}"/>
              </a:ext>
            </a:extLst>
          </p:cNvPr>
          <p:cNvPicPr>
            <a:picLocks noChangeAspect="1"/>
          </p:cNvPicPr>
          <p:nvPr/>
        </p:nvPicPr>
        <p:blipFill>
          <a:blip r:embed="rId3"/>
          <a:stretch>
            <a:fillRect/>
          </a:stretch>
        </p:blipFill>
        <p:spPr>
          <a:xfrm>
            <a:off x="551384" y="2951814"/>
            <a:ext cx="5614392" cy="3053889"/>
          </a:xfrm>
          <a:prstGeom prst="rect">
            <a:avLst/>
          </a:prstGeom>
        </p:spPr>
      </p:pic>
    </p:spTree>
    <p:extLst>
      <p:ext uri="{BB962C8B-B14F-4D97-AF65-F5344CB8AC3E}">
        <p14:creationId xmlns:p14="http://schemas.microsoft.com/office/powerpoint/2010/main" val="27330443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7F78-A958-016D-23E2-BDB0092D848B}"/>
              </a:ext>
            </a:extLst>
          </p:cNvPr>
          <p:cNvSpPr>
            <a:spLocks noGrp="1"/>
          </p:cNvSpPr>
          <p:nvPr>
            <p:ph type="title"/>
          </p:nvPr>
        </p:nvSpPr>
        <p:spPr/>
        <p:txBody>
          <a:bodyPr/>
          <a:lstStyle/>
          <a:p>
            <a:r>
              <a:rPr lang="en-CH" dirty="0"/>
              <a:t>Dealing with changes in the data</a:t>
            </a:r>
          </a:p>
        </p:txBody>
      </p:sp>
      <p:sp>
        <p:nvSpPr>
          <p:cNvPr id="3" name="Content Placeholder 2">
            <a:extLst>
              <a:ext uri="{FF2B5EF4-FFF2-40B4-BE49-F238E27FC236}">
                <a16:creationId xmlns:a16="http://schemas.microsoft.com/office/drawing/2014/main" id="{5C2947B6-2181-479B-751D-A47D40EDA97B}"/>
              </a:ext>
            </a:extLst>
          </p:cNvPr>
          <p:cNvSpPr>
            <a:spLocks noGrp="1"/>
          </p:cNvSpPr>
          <p:nvPr>
            <p:ph idx="1"/>
          </p:nvPr>
        </p:nvSpPr>
        <p:spPr/>
        <p:txBody>
          <a:bodyPr/>
          <a:lstStyle/>
          <a:p>
            <a:r>
              <a:rPr lang="en-CH" dirty="0"/>
              <a:t>Recommendations: </a:t>
            </a:r>
          </a:p>
          <a:p>
            <a:pPr lvl="1"/>
            <a:r>
              <a:rPr lang="en-CH" dirty="0"/>
              <a:t>NEVER overwite a data file. Treat data files as immutable</a:t>
            </a:r>
          </a:p>
          <a:p>
            <a:pPr lvl="1"/>
            <a:r>
              <a:rPr lang="en-CH" dirty="0"/>
              <a:t>Use versioning for changes in the data file, and load the latest version for new analyses, old versions to reproduce previous results</a:t>
            </a:r>
          </a:p>
          <a:p>
            <a:pPr lvl="1"/>
            <a:r>
              <a:rPr lang="en-CH" dirty="0"/>
              <a:t>(pond is a library I’m working on to automatize this process)</a:t>
            </a:r>
          </a:p>
          <a:p>
            <a:r>
              <a:rPr lang="en-CH" dirty="0"/>
              <a:t>Like in computer code:</a:t>
            </a:r>
          </a:p>
          <a:p>
            <a:pPr lvl="1"/>
            <a:r>
              <a:rPr lang="en-CH" dirty="0"/>
              <a:t>Adding new columns / rows is generally ok</a:t>
            </a:r>
          </a:p>
          <a:p>
            <a:pPr lvl="1"/>
            <a:r>
              <a:rPr lang="en-CH" dirty="0"/>
              <a:t>Deleting/changing a column is not! Code will break! Add a new column instead</a:t>
            </a:r>
          </a:p>
        </p:txBody>
      </p:sp>
      <p:sp>
        <p:nvSpPr>
          <p:cNvPr id="4" name="Date Placeholder 3">
            <a:extLst>
              <a:ext uri="{FF2B5EF4-FFF2-40B4-BE49-F238E27FC236}">
                <a16:creationId xmlns:a16="http://schemas.microsoft.com/office/drawing/2014/main" id="{1274C6F6-0F9E-8F0E-9FE2-577E61CA17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F01167-4F21-F371-3DAC-4B50EDB4416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F363FE1-3257-70C3-3A39-AD8B5044CC23}"/>
              </a:ext>
            </a:extLst>
          </p:cNvPr>
          <p:cNvSpPr>
            <a:spLocks noGrp="1"/>
          </p:cNvSpPr>
          <p:nvPr>
            <p:ph type="sldNum" sz="quarter" idx="12"/>
          </p:nvPr>
        </p:nvSpPr>
        <p:spPr/>
        <p:txBody>
          <a:bodyPr/>
          <a:lstStyle/>
          <a:p>
            <a:fld id="{EF79ADEA-B933-47CC-A4E9-04E6298B917C}" type="slidenum">
              <a:rPr lang="en-US" smtClean="0"/>
              <a:pPr/>
              <a:t>114</a:t>
            </a:fld>
            <a:endParaRPr lang="en-US"/>
          </a:p>
        </p:txBody>
      </p:sp>
    </p:spTree>
    <p:extLst>
      <p:ext uri="{BB962C8B-B14F-4D97-AF65-F5344CB8AC3E}">
        <p14:creationId xmlns:p14="http://schemas.microsoft.com/office/powerpoint/2010/main" val="1276104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12</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match_tarots</a:t>
            </a:r>
            <a:r>
              <a:rPr lang="en-CH" dirty="0"/>
              <a:t>, and follow the instructions!</a:t>
            </a:r>
          </a:p>
          <a:p>
            <a:pPr marL="0" indent="0">
              <a:buNone/>
            </a:pPr>
            <a:endParaRPr lang="en-CH" dirty="0"/>
          </a:p>
          <a:p>
            <a:r>
              <a:rPr lang="en-US" dirty="0"/>
              <a:t>Submit a PR for Issue #7 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25</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2356265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29</a:t>
            </a:fld>
            <a:endParaRPr lang="en-US"/>
          </a:p>
        </p:txBody>
      </p:sp>
      <p:pic>
        <p:nvPicPr>
          <p:cNvPr id="6" name="Picture 5" descr="A garden with different vegetables&#10;&#10;Description automatically generated">
            <a:extLst>
              <a:ext uri="{FF2B5EF4-FFF2-40B4-BE49-F238E27FC236}">
                <a16:creationId xmlns:a16="http://schemas.microsoft.com/office/drawing/2014/main" id="{B00CBF9A-044E-1080-FE23-084017B2C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871" y="1788522"/>
            <a:ext cx="8036257" cy="4495281"/>
          </a:xfrm>
          <a:prstGeom prst="rect">
            <a:avLst/>
          </a:prstGeom>
        </p:spPr>
      </p:pic>
      <p:sp>
        <p:nvSpPr>
          <p:cNvPr id="9" name="Title 1">
            <a:extLst>
              <a:ext uri="{FF2B5EF4-FFF2-40B4-BE49-F238E27FC236}">
                <a16:creationId xmlns:a16="http://schemas.microsoft.com/office/drawing/2014/main" id="{3630D173-77C6-9023-1641-66616134D88A}"/>
              </a:ext>
            </a:extLst>
          </p:cNvPr>
          <p:cNvSpPr txBox="1">
            <a:spLocks/>
          </p:cNvSpPr>
          <p:nvPr/>
        </p:nvSpPr>
        <p:spPr>
          <a:xfrm>
            <a:off x="2747628" y="552493"/>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dirty="0"/>
              <a:t>NumPy</a:t>
            </a:r>
            <a:endParaRPr lang="en-GB" sz="4000" dirty="0"/>
          </a:p>
        </p:txBody>
      </p:sp>
    </p:spTree>
    <p:extLst>
      <p:ext uri="{BB962C8B-B14F-4D97-AF65-F5344CB8AC3E}">
        <p14:creationId xmlns:p14="http://schemas.microsoft.com/office/powerpoint/2010/main" val="245102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11" name="Rectangle 10">
            <a:extLst>
              <a:ext uri="{FF2B5EF4-FFF2-40B4-BE49-F238E27FC236}">
                <a16:creationId xmlns:a16="http://schemas.microsoft.com/office/drawing/2014/main" id="{22A2CA8F-D121-4E2C-FEAA-3B279FAE610E}"/>
              </a:ext>
            </a:extLst>
          </p:cNvPr>
          <p:cNvSpPr/>
          <p:nvPr/>
        </p:nvSpPr>
        <p:spPr>
          <a:xfrm>
            <a:off x="767408" y="1132854"/>
            <a:ext cx="3528392" cy="4960442"/>
          </a:xfrm>
          <a:prstGeom prst="rect">
            <a:avLst/>
          </a:prstGeom>
          <a:solidFill>
            <a:srgbClr val="FFFF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9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a:t>NumPy </a:t>
            </a:r>
            <a:r>
              <a:rPr lang="en-CH" dirty="0"/>
              <a:t>–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US" dirty="0"/>
              <a:t>I</a:t>
            </a:r>
            <a:r>
              <a:rPr lang="en-CH"/>
              <a:t>ntroduce</a:t>
            </a:r>
            <a:r>
              <a:rPr lang="en-US" dirty="0"/>
              <a:t>s</a:t>
            </a:r>
            <a:r>
              <a:rPr lang="en-CH"/>
              <a:t> </a:t>
            </a:r>
            <a:r>
              <a:rPr lang="en-CH" dirty="0"/>
              <a:t>new data structure: </a:t>
            </a:r>
            <a:br>
              <a:rPr lang="en-CH" dirty="0"/>
            </a:br>
            <a:r>
              <a:rPr lang="en-CH" b="1" dirty="0"/>
              <a:t>the array</a:t>
            </a:r>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30</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780928"/>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pic>
        <p:nvPicPr>
          <p:cNvPr id="9218" name="Picture 2">
            <a:extLst>
              <a:ext uri="{FF2B5EF4-FFF2-40B4-BE49-F238E27FC236}">
                <a16:creationId xmlns:a16="http://schemas.microsoft.com/office/drawing/2014/main" id="{C09C2812-AD82-5C8D-DD81-AC5E7A6D9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041935"/>
            <a:ext cx="3384376" cy="152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72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a:t>NumPy </a:t>
            </a:r>
            <a:r>
              <a:rPr lang="en-CH" dirty="0"/>
              <a:t>–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US" dirty="0"/>
              <a:t>I</a:t>
            </a:r>
            <a:r>
              <a:rPr lang="en-CH"/>
              <a:t>ntroduce</a:t>
            </a:r>
            <a:r>
              <a:rPr lang="en-US" dirty="0"/>
              <a:t>s</a:t>
            </a:r>
            <a:r>
              <a:rPr lang="en-CH"/>
              <a:t> </a:t>
            </a:r>
            <a:r>
              <a:rPr lang="en-CH" dirty="0"/>
              <a:t>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t>
            </a:r>
            <a:r>
              <a:rPr lang="en-CH"/>
              <a:t>a list-of-lists</a:t>
            </a:r>
            <a:endParaRPr lang="en-CH" dirty="0"/>
          </a:p>
          <a:p>
            <a:r>
              <a:rPr lang="en-US" dirty="0">
                <a:highlight>
                  <a:srgbClr val="F0D0D5"/>
                </a:highlight>
              </a:rPr>
              <a:t>W</a:t>
            </a:r>
            <a:r>
              <a:rPr lang="en-CH">
                <a:highlight>
                  <a:srgbClr val="F0D0D5"/>
                </a:highlight>
              </a:rPr>
              <a:t>hy are NumPy </a:t>
            </a:r>
            <a:r>
              <a:rPr lang="en-CH" dirty="0">
                <a:highlight>
                  <a:srgbClr val="F0D0D5"/>
                </a:highlight>
              </a:rPr>
              <a:t>arrays better than a </a:t>
            </a:r>
            <a:r>
              <a:rPr lang="en-CH">
                <a:highlight>
                  <a:srgbClr val="F0D0D5"/>
                </a:highlight>
              </a:rPr>
              <a:t>list-of-lists?</a:t>
            </a:r>
            <a:endParaRPr lang="en-US" dirty="0">
              <a:highlight>
                <a:srgbClr val="F0D0D5"/>
              </a:highlight>
            </a:endParaRPr>
          </a:p>
          <a:p>
            <a:pPr marL="0" indent="0">
              <a:buNone/>
            </a:pPr>
            <a:r>
              <a:rPr lang="en-US" dirty="0"/>
              <a:t>	**Computer architecture</a:t>
            </a:r>
            <a:r>
              <a:rPr lang="en-CH"/>
              <a:t> class</a:t>
            </a:r>
            <a:r>
              <a:rPr lang="en-US" dirty="0"/>
              <a:t>**</a:t>
            </a:r>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780928"/>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pic>
        <p:nvPicPr>
          <p:cNvPr id="9218" name="Picture 2">
            <a:extLst>
              <a:ext uri="{FF2B5EF4-FFF2-40B4-BE49-F238E27FC236}">
                <a16:creationId xmlns:a16="http://schemas.microsoft.com/office/drawing/2014/main" id="{C09C2812-AD82-5C8D-DD81-AC5E7A6D9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041935"/>
            <a:ext cx="3384376" cy="15229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26422D6-AA01-D38A-5D17-32BA6BDF7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2190" y="4212519"/>
            <a:ext cx="2648106" cy="196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48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a:t>Efficien</a:t>
            </a:r>
            <a:r>
              <a:rPr lang="en-US" dirty="0"/>
              <a:t>cy of </a:t>
            </a:r>
            <a:r>
              <a:rPr lang="en-CH"/>
              <a:t>NumPy</a:t>
            </a:r>
            <a:endParaRPr lang="en-CH" dirty="0"/>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196752"/>
            <a:ext cx="11085984" cy="4692179"/>
          </a:xfrm>
        </p:spPr>
        <p:txBody>
          <a:bodyPr/>
          <a:lstStyle/>
          <a:p>
            <a:pPr marL="457200" indent="-457200">
              <a:buAutoNum type="arabicParenR"/>
            </a:pPr>
            <a:r>
              <a:rPr lang="en-CH" b="1"/>
              <a:t>Memory</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t>
            </a:r>
            <a:r>
              <a:rPr lang="en-CH"/>
              <a:t>all!</a:t>
            </a:r>
            <a:endParaRPr lang="en-CH" dirty="0"/>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32</a:t>
            </a:fld>
            <a:endParaRPr lang="en-US"/>
          </a:p>
        </p:txBody>
      </p:sp>
      <p:pic>
        <p:nvPicPr>
          <p:cNvPr id="7" name="Picture 6">
            <a:extLst>
              <a:ext uri="{FF2B5EF4-FFF2-40B4-BE49-F238E27FC236}">
                <a16:creationId xmlns:a16="http://schemas.microsoft.com/office/drawing/2014/main" id="{E2469469-D1BA-0AB5-B349-7245F4BE8B44}"/>
              </a:ext>
            </a:extLst>
          </p:cNvPr>
          <p:cNvPicPr>
            <a:picLocks noChangeAspect="1"/>
          </p:cNvPicPr>
          <p:nvPr/>
        </p:nvPicPr>
        <p:blipFill>
          <a:blip r:embed="rId3"/>
          <a:stretch>
            <a:fillRect/>
          </a:stretch>
        </p:blipFill>
        <p:spPr>
          <a:xfrm>
            <a:off x="3863752" y="2681850"/>
            <a:ext cx="7772400" cy="3639507"/>
          </a:xfrm>
          <a:prstGeom prst="rect">
            <a:avLst/>
          </a:prstGeom>
        </p:spPr>
      </p:pic>
    </p:spTree>
    <p:extLst>
      <p:ext uri="{BB962C8B-B14F-4D97-AF65-F5344CB8AC3E}">
        <p14:creationId xmlns:p14="http://schemas.microsoft.com/office/powerpoint/2010/main" val="4243122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a:t>Efficien</a:t>
            </a:r>
            <a:r>
              <a:rPr lang="en-US" dirty="0"/>
              <a:t>cy of </a:t>
            </a:r>
            <a:r>
              <a:rPr lang="en-CH"/>
              <a:t>NumPy</a:t>
            </a:r>
            <a:endParaRPr lang="en-CH" dirty="0"/>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484784"/>
            <a:ext cx="7086599" cy="4692179"/>
          </a:xfrm>
        </p:spPr>
        <p:txBody>
          <a:bodyPr/>
          <a:lstStyle/>
          <a:p>
            <a:pPr marL="457200" indent="-457200">
              <a:buAutoNum type="arabicParenR"/>
            </a:pPr>
            <a:r>
              <a:rPr lang="en-CH" b="1"/>
              <a:t>Memory</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all!</a:t>
            </a:r>
          </a:p>
          <a:p>
            <a:pPr marL="457200" indent="-457200">
              <a:buAutoNum type="arabicParenR"/>
            </a:pPr>
            <a:r>
              <a:rPr lang="en-US" b="1" dirty="0"/>
              <a:t>Speed</a:t>
            </a:r>
            <a:r>
              <a:rPr lang="en-CH"/>
              <a:t>: </a:t>
            </a:r>
            <a:endParaRPr lang="en-US" dirty="0"/>
          </a:p>
          <a:p>
            <a:pPr lvl="1"/>
            <a:r>
              <a:rPr lang="en-CH"/>
              <a:t>Many </a:t>
            </a:r>
            <a:r>
              <a:rPr lang="en-CH" dirty="0"/>
              <a:t>operations can be done very efficiently </a:t>
            </a:r>
            <a:r>
              <a:rPr lang="en-CH"/>
              <a:t>in C</a:t>
            </a:r>
            <a:r>
              <a:rPr lang="en-US" dirty="0"/>
              <a:t>. </a:t>
            </a:r>
            <a:r>
              <a:rPr lang="en-CH"/>
              <a:t>For </a:t>
            </a:r>
            <a:r>
              <a:rPr lang="en-CH" dirty="0"/>
              <a:t>this to be useful, we need to avoid Python for-loops at all costs</a:t>
            </a:r>
            <a:r>
              <a:rPr lang="en-CH"/>
              <a:t>! </a:t>
            </a:r>
            <a:endParaRPr lang="en-US" dirty="0"/>
          </a:p>
          <a:p>
            <a:pPr lvl="1"/>
            <a:r>
              <a:rPr lang="en-GB" b="0" i="0" dirty="0">
                <a:solidFill>
                  <a:srgbClr val="222222"/>
                </a:solidFill>
                <a:effectLst/>
                <a:highlight>
                  <a:srgbClr val="FFFFFF"/>
                </a:highlight>
                <a:latin typeface="Harding"/>
              </a:rPr>
              <a:t>operating on entire arrays rather than their individual elements</a:t>
            </a:r>
            <a:endParaRPr lang="en-US" dirty="0"/>
          </a:p>
          <a:p>
            <a:pPr marL="457200" lvl="1" indent="0">
              <a:buNone/>
            </a:pPr>
            <a:r>
              <a:rPr lang="en-US" dirty="0">
                <a:sym typeface="Wingdings" pitchFamily="2" charset="2"/>
              </a:rPr>
              <a:t> </a:t>
            </a:r>
            <a:r>
              <a:rPr lang="en-CH"/>
              <a:t>“</a:t>
            </a:r>
            <a:r>
              <a:rPr lang="en-CH" dirty="0"/>
              <a:t>vectorize” </a:t>
            </a:r>
            <a:r>
              <a:rPr lang="en-CH"/>
              <a:t>the code</a:t>
            </a:r>
            <a:r>
              <a:rPr lang="en-US" dirty="0"/>
              <a:t> </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9" name="Picture 8">
            <a:extLst>
              <a:ext uri="{FF2B5EF4-FFF2-40B4-BE49-F238E27FC236}">
                <a16:creationId xmlns:a16="http://schemas.microsoft.com/office/drawing/2014/main" id="{D61EE9AE-67CD-A43B-936B-969D08920C55}"/>
              </a:ext>
            </a:extLst>
          </p:cNvPr>
          <p:cNvPicPr>
            <a:picLocks noChangeAspect="1"/>
          </p:cNvPicPr>
          <p:nvPr/>
        </p:nvPicPr>
        <p:blipFill rotWithShape="1">
          <a:blip r:embed="rId3"/>
          <a:srcRect l="12201" t="10209" r="8000" b="9501"/>
          <a:stretch/>
        </p:blipFill>
        <p:spPr>
          <a:xfrm>
            <a:off x="8472264" y="3725160"/>
            <a:ext cx="3528392" cy="2577128"/>
          </a:xfrm>
          <a:prstGeom prst="rect">
            <a:avLst/>
          </a:prstGeom>
        </p:spPr>
      </p:pic>
      <p:pic>
        <p:nvPicPr>
          <p:cNvPr id="8" name="Picture 7">
            <a:extLst>
              <a:ext uri="{FF2B5EF4-FFF2-40B4-BE49-F238E27FC236}">
                <a16:creationId xmlns:a16="http://schemas.microsoft.com/office/drawing/2014/main" id="{116BFD2F-D4D0-8255-D1B5-8BECDACCEF7B}"/>
              </a:ext>
            </a:extLst>
          </p:cNvPr>
          <p:cNvPicPr>
            <a:picLocks noChangeAspect="1"/>
          </p:cNvPicPr>
          <p:nvPr/>
        </p:nvPicPr>
        <p:blipFill rotWithShape="1">
          <a:blip r:embed="rId4"/>
          <a:srcRect l="406" t="15829" r="73653" b="30528"/>
          <a:stretch/>
        </p:blipFill>
        <p:spPr>
          <a:xfrm>
            <a:off x="9228348" y="1180495"/>
            <a:ext cx="2016224" cy="1952345"/>
          </a:xfrm>
          <a:prstGeom prst="rect">
            <a:avLst/>
          </a:prstGeom>
        </p:spPr>
      </p:pic>
    </p:spTree>
    <p:extLst>
      <p:ext uri="{BB962C8B-B14F-4D97-AF65-F5344CB8AC3E}">
        <p14:creationId xmlns:p14="http://schemas.microsoft.com/office/powerpoint/2010/main" val="4009972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1064637" y="864144"/>
            <a:ext cx="10515600" cy="903635"/>
          </a:xfrm>
        </p:spPr>
        <p:txBody>
          <a:bodyPr>
            <a:normAutofit/>
          </a:bodyPr>
          <a:lstStyle/>
          <a:p>
            <a:pPr algn="ctr"/>
            <a:r>
              <a:rPr lang="en-CH" sz="5400"/>
              <a:t>NumPy’s </a:t>
            </a:r>
            <a:r>
              <a:rPr lang="en-CH" sz="5400" dirty="0"/>
              <a:t>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34</a:t>
            </a:fld>
            <a:endParaRPr lang="en-US"/>
          </a:p>
        </p:txBody>
      </p:sp>
      <p:grpSp>
        <p:nvGrpSpPr>
          <p:cNvPr id="6" name="Group 5">
            <a:extLst>
              <a:ext uri="{FF2B5EF4-FFF2-40B4-BE49-F238E27FC236}">
                <a16:creationId xmlns:a16="http://schemas.microsoft.com/office/drawing/2014/main" id="{9C50D2DE-BD0B-73BB-280D-F9F23AAC0570}"/>
              </a:ext>
            </a:extLst>
          </p:cNvPr>
          <p:cNvGrpSpPr/>
          <p:nvPr/>
        </p:nvGrpSpPr>
        <p:grpSpPr>
          <a:xfrm>
            <a:off x="1560592" y="2420888"/>
            <a:ext cx="9229953" cy="3692571"/>
            <a:chOff x="1201849" y="2846341"/>
            <a:chExt cx="9229953" cy="3692571"/>
          </a:xfrm>
        </p:grpSpPr>
        <p:pic>
          <p:nvPicPr>
            <p:cNvPr id="2054" name="Picture 6">
              <a:extLst>
                <a:ext uri="{FF2B5EF4-FFF2-40B4-BE49-F238E27FC236}">
                  <a16:creationId xmlns:a16="http://schemas.microsoft.com/office/drawing/2014/main" id="{9080ED24-D58A-41F1-9331-4016FF5E5F8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25" b="94500" l="9774" r="89850">
                          <a14:foregroundMark x1="35338" y1="37750" x2="15789" y2="32875"/>
                          <a14:foregroundMark x1="34962" y1="35375" x2="30827" y2="27625"/>
                          <a14:foregroundMark x1="32143" y1="30125" x2="32895" y2="19125"/>
                          <a14:foregroundMark x1="32895" y1="19125" x2="21053" y2="11625"/>
                          <a14:foregroundMark x1="21053" y1="11625" x2="35526" y2="3500"/>
                          <a14:foregroundMark x1="35526" y1="3500" x2="46992" y2="125"/>
                          <a14:foregroundMark x1="73684" y1="125" x2="72744" y2="16250"/>
                          <a14:foregroundMark x1="76880" y1="14375" x2="66165" y2="33750"/>
                          <a14:foregroundMark x1="29323" y1="35625" x2="42481" y2="44875"/>
                          <a14:foregroundMark x1="34962" y1="40750" x2="38534" y2="51375"/>
                          <a14:foregroundMark x1="38534" y1="51375" x2="38346" y2="51375"/>
                          <a14:foregroundMark x1="31767" y1="59875" x2="31391" y2="76500"/>
                          <a14:foregroundMark x1="37406" y1="70750" x2="37406" y2="88875"/>
                          <a14:foregroundMark x1="25564" y1="72750" x2="25564" y2="94500"/>
                          <a14:foregroundMark x1="49812" y1="59875" x2="50188" y2="80375"/>
                          <a14:foregroundMark x1="50188" y1="93750" x2="47744" y2="77125"/>
                          <a14:foregroundMark x1="66729" y1="69375" x2="74060" y2="73250"/>
                          <a14:foregroundMark x1="70677" y1="64000" x2="54699" y2="66375"/>
                          <a14:foregroundMark x1="54699" y1="66375" x2="63722" y2="67750"/>
                          <a14:foregroundMark x1="31767" y1="64750" x2="18797" y2="71500"/>
                          <a14:foregroundMark x1="18797" y1="71500" x2="11654" y2="71875"/>
                          <a14:foregroundMark x1="24812" y1="61000" x2="26316" y2="68875"/>
                          <a14:foregroundMark x1="49436" y1="78375" x2="49812" y2="81750"/>
                          <a14:foregroundMark x1="54323" y1="75125" x2="55451" y2="79875"/>
                        </a14:backgroundRemoval>
                      </a14:imgEffect>
                    </a14:imgLayer>
                  </a14:imgProps>
                </a:ext>
                <a:ext uri="{28A0092B-C50C-407E-A947-70E740481C1C}">
                  <a14:useLocalDpi xmlns:a14="http://schemas.microsoft.com/office/drawing/2010/main" val="0"/>
                </a:ext>
              </a:extLst>
            </a:blip>
            <a:srcRect l="9588" r="19596" b="3099"/>
            <a:stretch/>
          </p:blipFill>
          <p:spPr bwMode="auto">
            <a:xfrm>
              <a:off x="3986223" y="2852936"/>
              <a:ext cx="1697012" cy="34916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CFA1610-192A-3DDC-23A8-908D818A4E6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558" b="91432" l="6452" r="89564">
                          <a14:foregroundMark x1="12713" y1="23657" x2="6452" y2="15090"/>
                          <a14:foregroundMark x1="6452" y1="15090" x2="8349" y2="27238"/>
                          <a14:foregroundMark x1="25806" y1="12660" x2="39658" y2="9974"/>
                          <a14:foregroundMark x1="39658" y1="9974" x2="55218" y2="10742"/>
                          <a14:foregroundMark x1="55218" y1="10742" x2="42505" y2="6266"/>
                          <a14:foregroundMark x1="42505" y1="6266" x2="27894" y2="6010"/>
                          <a14:foregroundMark x1="27894" y1="6010" x2="27324" y2="5882"/>
                          <a14:foregroundMark x1="81784" y1="35806" x2="89943" y2="29156"/>
                          <a14:foregroundMark x1="57495" y1="76726" x2="46110" y2="91560"/>
                          <a14:foregroundMark x1="40417" y1="6394" x2="33017" y2="2558"/>
                        </a14:backgroundRemoval>
                      </a14:imgEffect>
                    </a14:imgLayer>
                  </a14:imgProps>
                </a:ext>
                <a:ext uri="{28A0092B-C50C-407E-A947-70E740481C1C}">
                  <a14:useLocalDpi xmlns:a14="http://schemas.microsoft.com/office/drawing/2010/main" val="0"/>
                </a:ext>
              </a:extLst>
            </a:blip>
            <a:srcRect l="3995" t="1228" r="5180" b="8198"/>
            <a:stretch/>
          </p:blipFill>
          <p:spPr bwMode="auto">
            <a:xfrm>
              <a:off x="7941165" y="2852936"/>
              <a:ext cx="2490637" cy="36859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64DE420-78D7-6644-61E2-1D8E34B7F89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9200" y1="76900" x2="55000" y2="77800"/>
                          <a14:foregroundMark x1="64200" y1="78400" x2="60800" y2="82900"/>
                          <a14:foregroundMark x1="72300" y1="80800" x2="73300" y2="78300"/>
                          <a14:foregroundMark x1="72600" y1="67400" x2="73800" y2="71000"/>
                        </a14:backgroundRemoval>
                      </a14:imgEffect>
                    </a14:imgLayer>
                  </a14:imgProps>
                </a:ext>
                <a:ext uri="{28A0092B-C50C-407E-A947-70E740481C1C}">
                  <a14:useLocalDpi xmlns:a14="http://schemas.microsoft.com/office/drawing/2010/main" val="0"/>
                </a:ext>
              </a:extLst>
            </a:blip>
            <a:srcRect l="24232" t="14700" r="22219" b="16000"/>
            <a:stretch/>
          </p:blipFill>
          <p:spPr bwMode="auto">
            <a:xfrm>
              <a:off x="1201849" y="2852936"/>
              <a:ext cx="2503915" cy="32403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2DC083D-4D14-1347-5ACD-E448BB6AA6A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698" b="92590" l="9872" r="89779">
                          <a14:foregroundMark x1="62485" y1="8129" x2="70383" y2="7698"/>
                          <a14:foregroundMark x1="34727" y1="31295" x2="23113" y2="31799"/>
                          <a14:foregroundMark x1="23113" y1="31799" x2="18931" y2="27698"/>
                          <a14:foregroundMark x1="18931" y1="27554" x2="18931" y2="27554"/>
                          <a14:foregroundMark x1="24158" y1="47986" x2="15215" y2="54317"/>
                          <a14:foregroundMark x1="15215" y1="54317" x2="16725" y2="58345"/>
                          <a14:foregroundMark x1="31127" y1="47842" x2="31127" y2="55252"/>
                          <a14:foregroundMark x1="31127" y1="55252" x2="34843" y2="61871"/>
                          <a14:foregroundMark x1="34843" y1="61871" x2="35192" y2="61942"/>
                          <a14:foregroundMark x1="49477" y1="77338" x2="49013" y2="85899"/>
                          <a14:foregroundMark x1="55052" y1="78345" x2="54820" y2="88129"/>
                          <a14:foregroundMark x1="53775" y1="87986" x2="38328" y2="87698"/>
                          <a14:foregroundMark x1="38328" y1="87554" x2="39024" y2="92590"/>
                          <a14:foregroundMark x1="22067" y1="58058" x2="14402" y2="63525"/>
                          <a14:foregroundMark x1="14402" y1="63525" x2="12427" y2="66043"/>
                          <a14:foregroundMark x1="15563" y1="65612" x2="15563" y2="67698"/>
                        </a14:backgroundRemoval>
                      </a14:imgEffect>
                    </a14:imgLayer>
                  </a14:imgProps>
                </a:ext>
                <a:ext uri="{28A0092B-C50C-407E-A947-70E740481C1C}">
                  <a14:useLocalDpi xmlns:a14="http://schemas.microsoft.com/office/drawing/2010/main" val="0"/>
                </a:ext>
              </a:extLst>
            </a:blip>
            <a:srcRect l="9319" t="4851" r="21184" b="7315"/>
            <a:stretch/>
          </p:blipFill>
          <p:spPr bwMode="auto">
            <a:xfrm>
              <a:off x="5963694" y="2846341"/>
              <a:ext cx="1697012" cy="34624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0874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36</a:t>
            </a:fld>
            <a:endParaRPr lang="en-US"/>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nvGraphicFramePr>
        <p:xfrm>
          <a:off x="1847528" y="3043286"/>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sp>
        <p:nvSpPr>
          <p:cNvPr id="7" name="TextBox 6">
            <a:extLst>
              <a:ext uri="{FF2B5EF4-FFF2-40B4-BE49-F238E27FC236}">
                <a16:creationId xmlns:a16="http://schemas.microsoft.com/office/drawing/2014/main" id="{58606BCB-584F-C7C7-AFC1-04E62C9E1124}"/>
              </a:ext>
            </a:extLst>
          </p:cNvPr>
          <p:cNvSpPr txBox="1"/>
          <p:nvPr/>
        </p:nvSpPr>
        <p:spPr>
          <a:xfrm>
            <a:off x="1775520" y="2636912"/>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spTree>
    <p:extLst>
      <p:ext uri="{BB962C8B-B14F-4D97-AF65-F5344CB8AC3E}">
        <p14:creationId xmlns:p14="http://schemas.microsoft.com/office/powerpoint/2010/main" val="2540849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37</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965268" y="994971"/>
            <a:ext cx="2376264" cy="923330"/>
          </a:xfrm>
          <a:prstGeom prst="rect">
            <a:avLst/>
          </a:prstGeom>
          <a:solidFill>
            <a:schemeClr val="accent6">
              <a:lumMod val="20000"/>
              <a:lumOff val="80000"/>
            </a:schemeClr>
          </a:solidFill>
        </p:spPr>
        <p:txBody>
          <a:bodyPr wrap="square" rtlCol="0">
            <a:spAutoFit/>
          </a:bodyPr>
          <a:lstStyle/>
          <a:p>
            <a:pPr algn="ctr"/>
            <a:r>
              <a:rPr lang="en-CH" dirty="0"/>
              <a:t>Metadata </a:t>
            </a:r>
            <a:r>
              <a:rPr lang="en-CH"/>
              <a:t>tells NumPy </a:t>
            </a:r>
            <a:r>
              <a:rPr lang="en-CH" dirty="0"/>
              <a:t>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nvGraphicFramePr>
        <p:xfrm>
          <a:off x="1847528" y="3043286"/>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sp>
        <p:nvSpPr>
          <p:cNvPr id="7" name="TextBox 6">
            <a:extLst>
              <a:ext uri="{FF2B5EF4-FFF2-40B4-BE49-F238E27FC236}">
                <a16:creationId xmlns:a16="http://schemas.microsoft.com/office/drawing/2014/main" id="{58606BCB-584F-C7C7-AFC1-04E62C9E1124}"/>
              </a:ext>
            </a:extLst>
          </p:cNvPr>
          <p:cNvSpPr txBox="1"/>
          <p:nvPr/>
        </p:nvSpPr>
        <p:spPr>
          <a:xfrm>
            <a:off x="1775520" y="2636912"/>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spTree>
    <p:extLst>
      <p:ext uri="{BB962C8B-B14F-4D97-AF65-F5344CB8AC3E}">
        <p14:creationId xmlns:p14="http://schemas.microsoft.com/office/powerpoint/2010/main" val="3549102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965268" y="994971"/>
            <a:ext cx="2376264" cy="923330"/>
          </a:xfrm>
          <a:prstGeom prst="rect">
            <a:avLst/>
          </a:prstGeom>
          <a:solidFill>
            <a:schemeClr val="accent6">
              <a:lumMod val="20000"/>
              <a:lumOff val="80000"/>
            </a:schemeClr>
          </a:solidFill>
        </p:spPr>
        <p:txBody>
          <a:bodyPr wrap="square" rtlCol="0">
            <a:spAutoFit/>
          </a:bodyPr>
          <a:lstStyle/>
          <a:p>
            <a:pPr algn="ctr"/>
            <a:r>
              <a:rPr lang="en-CH" dirty="0"/>
              <a:t>Metadata </a:t>
            </a:r>
            <a:r>
              <a:rPr lang="en-CH"/>
              <a:t>tells NumPy </a:t>
            </a:r>
            <a:r>
              <a:rPr lang="en-CH" dirty="0"/>
              <a:t>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nvGraphicFramePr>
        <p:xfrm>
          <a:off x="1847528" y="3043286"/>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sp>
        <p:nvSpPr>
          <p:cNvPr id="7" name="TextBox 6">
            <a:extLst>
              <a:ext uri="{FF2B5EF4-FFF2-40B4-BE49-F238E27FC236}">
                <a16:creationId xmlns:a16="http://schemas.microsoft.com/office/drawing/2014/main" id="{58606BCB-584F-C7C7-AFC1-04E62C9E1124}"/>
              </a:ext>
            </a:extLst>
          </p:cNvPr>
          <p:cNvSpPr txBox="1"/>
          <p:nvPr/>
        </p:nvSpPr>
        <p:spPr>
          <a:xfrm>
            <a:off x="1775520" y="2636912"/>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pic>
        <p:nvPicPr>
          <p:cNvPr id="10242"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567DEA0D-34F9-3473-3CBC-6711C09720F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320" b="64420" l="4027" r="96980">
                        <a14:foregroundMark x1="11633" y1="43094" x2="15884" y2="35580"/>
                        <a14:foregroundMark x1="26063" y1="57680" x2="38702" y2="59337"/>
                        <a14:foregroundMark x1="33669" y1="60552" x2="19687" y2="57680"/>
                        <a14:foregroundMark x1="11633" y1="51381" x2="7494" y2="32597"/>
                        <a14:foregroundMark x1="10850" y1="31381" x2="5369" y2="43867"/>
                        <a14:foregroundMark x1="4027" y1="45525" x2="4027" y2="45525"/>
                        <a14:foregroundMark x1="32774" y1="20110" x2="41163" y2="16354"/>
                        <a14:foregroundMark x1="41163" y1="16022" x2="31544" y2="18895"/>
                        <a14:foregroundMark x1="59396" y1="5525" x2="77964" y2="11823"/>
                        <a14:foregroundMark x1="80425" y1="11823" x2="79195" y2="9724"/>
                        <a14:foregroundMark x1="85570" y1="12597" x2="91834" y2="14696"/>
                        <a14:foregroundMark x1="88479" y1="10166" x2="96980" y2="18453"/>
                        <a14:foregroundMark x1="31991" y1="64420" x2="37472" y2="64420"/>
                        <a14:foregroundMark x1="68680" y1="3204" x2="67002" y2="2320"/>
                        <a14:foregroundMark x1="5817" y1="43646" x2="5034" y2="31492"/>
                      </a14:backgroundRemoval>
                    </a14:imgEffect>
                  </a14:imgLayer>
                </a14:imgProps>
              </a:ext>
              <a:ext uri="{28A0092B-C50C-407E-A947-70E740481C1C}">
                <a14:useLocalDpi xmlns:a14="http://schemas.microsoft.com/office/drawing/2010/main" val="0"/>
              </a:ext>
            </a:extLst>
          </a:blip>
          <a:srcRect b="32468"/>
          <a:stretch/>
        </p:blipFill>
        <p:spPr bwMode="auto">
          <a:xfrm flipH="1">
            <a:off x="5317566" y="3501008"/>
            <a:ext cx="2210340"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6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39</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965268" y="994971"/>
            <a:ext cx="2376264" cy="923330"/>
          </a:xfrm>
          <a:prstGeom prst="rect">
            <a:avLst/>
          </a:prstGeom>
          <a:solidFill>
            <a:schemeClr val="accent6">
              <a:lumMod val="20000"/>
              <a:lumOff val="80000"/>
            </a:schemeClr>
          </a:solidFill>
        </p:spPr>
        <p:txBody>
          <a:bodyPr wrap="square" rtlCol="0">
            <a:spAutoFit/>
          </a:bodyPr>
          <a:lstStyle/>
          <a:p>
            <a:pPr algn="ctr"/>
            <a:r>
              <a:rPr lang="en-CH" dirty="0"/>
              <a:t>Metadata </a:t>
            </a:r>
            <a:r>
              <a:rPr lang="en-CH"/>
              <a:t>tells NumPy </a:t>
            </a:r>
            <a:r>
              <a:rPr lang="en-CH" dirty="0"/>
              <a:t>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nvGraphicFramePr>
        <p:xfrm>
          <a:off x="1847528" y="3043286"/>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nvGraphicFramePr>
        <p:xfrm>
          <a:off x="8307711" y="3187302"/>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8245970" y="2780928"/>
            <a:ext cx="1944217" cy="369332"/>
          </a:xfrm>
          <a:prstGeom prst="rect">
            <a:avLst/>
          </a:prstGeom>
          <a:noFill/>
        </p:spPr>
        <p:txBody>
          <a:bodyPr wrap="square" rtlCol="0">
            <a:spAutoFit/>
          </a:bodyPr>
          <a:lstStyle/>
          <a:p>
            <a:r>
              <a:rPr lang="en-CH" b="1">
                <a:solidFill>
                  <a:schemeClr val="accent1">
                    <a:lumMod val="60000"/>
                    <a:lumOff val="40000"/>
                  </a:schemeClr>
                </a:solidFill>
              </a:rPr>
              <a:t>NumPy </a:t>
            </a:r>
            <a:r>
              <a:rPr lang="en-CH" b="1" dirty="0">
                <a:solidFill>
                  <a:schemeClr val="accent1">
                    <a:lumMod val="60000"/>
                    <a:lumOff val="40000"/>
                  </a:schemeClr>
                </a:solidFill>
              </a:rPr>
              <a:t>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1775520" y="2636912"/>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pic>
        <p:nvPicPr>
          <p:cNvPr id="10242"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567DEA0D-34F9-3473-3CBC-6711C09720F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320" b="64420" l="4027" r="96980">
                        <a14:foregroundMark x1="11633" y1="43094" x2="15884" y2="35580"/>
                        <a14:foregroundMark x1="26063" y1="57680" x2="38702" y2="59337"/>
                        <a14:foregroundMark x1="33669" y1="60552" x2="19687" y2="57680"/>
                        <a14:foregroundMark x1="11633" y1="51381" x2="7494" y2="32597"/>
                        <a14:foregroundMark x1="10850" y1="31381" x2="5369" y2="43867"/>
                        <a14:foregroundMark x1="4027" y1="45525" x2="4027" y2="45525"/>
                        <a14:foregroundMark x1="32774" y1="20110" x2="41163" y2="16354"/>
                        <a14:foregroundMark x1="41163" y1="16022" x2="31544" y2="18895"/>
                        <a14:foregroundMark x1="59396" y1="5525" x2="77964" y2="11823"/>
                        <a14:foregroundMark x1="80425" y1="11823" x2="79195" y2="9724"/>
                        <a14:foregroundMark x1="85570" y1="12597" x2="91834" y2="14696"/>
                        <a14:foregroundMark x1="88479" y1="10166" x2="96980" y2="18453"/>
                        <a14:foregroundMark x1="31991" y1="64420" x2="37472" y2="64420"/>
                        <a14:foregroundMark x1="68680" y1="3204" x2="67002" y2="2320"/>
                        <a14:foregroundMark x1="5817" y1="43646" x2="5034" y2="31492"/>
                      </a14:backgroundRemoval>
                    </a14:imgEffect>
                  </a14:imgLayer>
                </a14:imgProps>
              </a:ext>
              <a:ext uri="{28A0092B-C50C-407E-A947-70E740481C1C}">
                <a14:useLocalDpi xmlns:a14="http://schemas.microsoft.com/office/drawing/2010/main" val="0"/>
              </a:ext>
            </a:extLst>
          </a:blip>
          <a:srcRect b="32468"/>
          <a:stretch/>
        </p:blipFill>
        <p:spPr bwMode="auto">
          <a:xfrm flipH="1">
            <a:off x="5317566" y="3501008"/>
            <a:ext cx="2210340" cy="15121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9F429F5C-59A9-35C0-0A48-922D254620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264" t="55936"/>
          <a:stretch/>
        </p:blipFill>
        <p:spPr bwMode="auto">
          <a:xfrm flipH="1">
            <a:off x="7868493" y="5469107"/>
            <a:ext cx="1121430" cy="986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9A3E9AE0-EE5B-D10A-B8E8-6F7FE3E66E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 t="65001" r="61717" b="-186"/>
          <a:stretch/>
        </p:blipFill>
        <p:spPr bwMode="auto">
          <a:xfrm flipH="1">
            <a:off x="8723131" y="4925021"/>
            <a:ext cx="780492" cy="72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741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40</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7944864" y="3366494"/>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9489081" y="5721816"/>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9271080" y="427355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36878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63584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90291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Tree>
    <p:extLst>
      <p:ext uri="{BB962C8B-B14F-4D97-AF65-F5344CB8AC3E}">
        <p14:creationId xmlns:p14="http://schemas.microsoft.com/office/powerpoint/2010/main" val="1491476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41</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7944864" y="3366494"/>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9489081" y="5721816"/>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9271080" y="427355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36878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63584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90291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pic>
        <p:nvPicPr>
          <p:cNvPr id="2"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46D12CA3-C936-71D0-72A4-E1EBA9FEDB0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320" b="64420" l="4027" r="96980">
                        <a14:foregroundMark x1="11633" y1="43094" x2="15884" y2="35580"/>
                        <a14:foregroundMark x1="26063" y1="57680" x2="38702" y2="59337"/>
                        <a14:foregroundMark x1="33669" y1="60552" x2="19687" y2="57680"/>
                        <a14:foregroundMark x1="11633" y1="51381" x2="7494" y2="32597"/>
                        <a14:foregroundMark x1="10850" y1="31381" x2="5369" y2="43867"/>
                        <a14:foregroundMark x1="4027" y1="45525" x2="4027" y2="45525"/>
                        <a14:foregroundMark x1="32774" y1="20110" x2="41163" y2="16354"/>
                        <a14:foregroundMark x1="41163" y1="16022" x2="31544" y2="18895"/>
                        <a14:foregroundMark x1="59396" y1="5525" x2="77964" y2="11823"/>
                        <a14:foregroundMark x1="80425" y1="11823" x2="79195" y2="9724"/>
                        <a14:foregroundMark x1="85570" y1="12597" x2="91834" y2="14696"/>
                        <a14:foregroundMark x1="88479" y1="10166" x2="96980" y2="18453"/>
                        <a14:foregroundMark x1="31991" y1="64420" x2="37472" y2="64420"/>
                        <a14:foregroundMark x1="68680" y1="3204" x2="67002" y2="2320"/>
                        <a14:foregroundMark x1="5817" y1="43646" x2="5034" y2="31492"/>
                      </a14:backgroundRemoval>
                    </a14:imgEffect>
                  </a14:imgLayer>
                </a14:imgProps>
              </a:ext>
              <a:ext uri="{28A0092B-C50C-407E-A947-70E740481C1C}">
                <a14:useLocalDpi xmlns:a14="http://schemas.microsoft.com/office/drawing/2010/main" val="0"/>
              </a:ext>
            </a:extLst>
          </a:blip>
          <a:srcRect b="32468"/>
          <a:stretch/>
        </p:blipFill>
        <p:spPr bwMode="auto">
          <a:xfrm flipH="1">
            <a:off x="4655840" y="2935887"/>
            <a:ext cx="2210340"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393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42</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7944864" y="3366494"/>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9489081" y="5721816"/>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9271080" y="427355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36878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63584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90291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graphicFrame>
        <p:nvGraphicFramePr>
          <p:cNvPr id="2" name="Table 1">
            <a:extLst>
              <a:ext uri="{FF2B5EF4-FFF2-40B4-BE49-F238E27FC236}">
                <a16:creationId xmlns:a16="http://schemas.microsoft.com/office/drawing/2014/main" id="{A9E51ECA-1DAA-1E29-E3F3-6FFFF23EAA20}"/>
              </a:ext>
            </a:extLst>
          </p:cNvPr>
          <p:cNvGraphicFramePr>
            <a:graphicFrameLocks noGrp="1"/>
          </p:cNvGraphicFramePr>
          <p:nvPr/>
        </p:nvGraphicFramePr>
        <p:xfrm>
          <a:off x="4859403" y="276162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7" name="TextBox 6">
            <a:extLst>
              <a:ext uri="{FF2B5EF4-FFF2-40B4-BE49-F238E27FC236}">
                <a16:creationId xmlns:a16="http://schemas.microsoft.com/office/drawing/2014/main" id="{59B35558-B177-B13A-E1DF-CC1B68D79D22}"/>
              </a:ext>
            </a:extLst>
          </p:cNvPr>
          <p:cNvSpPr txBox="1"/>
          <p:nvPr/>
        </p:nvSpPr>
        <p:spPr>
          <a:xfrm>
            <a:off x="4639711" y="1017438"/>
            <a:ext cx="2592288" cy="369332"/>
          </a:xfrm>
          <a:prstGeom prst="rect">
            <a:avLst/>
          </a:prstGeom>
          <a:noFill/>
        </p:spPr>
        <p:txBody>
          <a:bodyPr wrap="square" rtlCol="0">
            <a:spAutoFit/>
          </a:bodyPr>
          <a:lstStyle/>
          <a:p>
            <a:pPr algn="ctr"/>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3" name="Table 12">
            <a:extLst>
              <a:ext uri="{FF2B5EF4-FFF2-40B4-BE49-F238E27FC236}">
                <a16:creationId xmlns:a16="http://schemas.microsoft.com/office/drawing/2014/main" id="{70AA688D-0E52-345A-F42C-2E2292B81179}"/>
              </a:ext>
            </a:extLst>
          </p:cNvPr>
          <p:cNvGraphicFramePr>
            <a:graphicFrameLocks noGrp="1"/>
          </p:cNvGraphicFramePr>
          <p:nvPr/>
        </p:nvGraphicFramePr>
        <p:xfrm>
          <a:off x="4859403" y="527349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4" name="Table 13">
            <a:extLst>
              <a:ext uri="{FF2B5EF4-FFF2-40B4-BE49-F238E27FC236}">
                <a16:creationId xmlns:a16="http://schemas.microsoft.com/office/drawing/2014/main" id="{A20FDC78-BA98-9BB9-8696-64F3816ACC48}"/>
              </a:ext>
            </a:extLst>
          </p:cNvPr>
          <p:cNvGraphicFramePr>
            <a:graphicFrameLocks noGrp="1"/>
          </p:cNvGraphicFramePr>
          <p:nvPr/>
        </p:nvGraphicFramePr>
        <p:xfrm>
          <a:off x="4859403" y="4017562"/>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7" name="Table 16">
            <a:extLst>
              <a:ext uri="{FF2B5EF4-FFF2-40B4-BE49-F238E27FC236}">
                <a16:creationId xmlns:a16="http://schemas.microsoft.com/office/drawing/2014/main" id="{570DB801-1804-C5F6-94F2-86E3C3B56766}"/>
              </a:ext>
            </a:extLst>
          </p:cNvPr>
          <p:cNvGraphicFramePr>
            <a:graphicFrameLocks noGrp="1"/>
          </p:cNvGraphicFramePr>
          <p:nvPr/>
        </p:nvGraphicFramePr>
        <p:xfrm>
          <a:off x="4859403" y="150569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Tree>
    <p:extLst>
      <p:ext uri="{BB962C8B-B14F-4D97-AF65-F5344CB8AC3E}">
        <p14:creationId xmlns:p14="http://schemas.microsoft.com/office/powerpoint/2010/main" val="2254918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43</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7944864" y="3366494"/>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9489081" y="5721816"/>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9271080" y="427355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36878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63584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90291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29757" y="297248"/>
            <a:ext cx="4406886" cy="646331"/>
          </a:xfrm>
          <a:prstGeom prst="rect">
            <a:avLst/>
          </a:prstGeom>
          <a:solidFill>
            <a:schemeClr val="accent6">
              <a:lumMod val="20000"/>
              <a:lumOff val="80000"/>
            </a:schemeClr>
          </a:solidFill>
        </p:spPr>
        <p:txBody>
          <a:bodyPr wrap="square" rtlCol="0">
            <a:spAutoFit/>
          </a:bodyPr>
          <a:lstStyle/>
          <a:p>
            <a:pPr algn="ctr"/>
            <a:r>
              <a:rPr lang="en-US" sz="1800" dirty="0"/>
              <a:t>There are NumPy operations that can be performed just by changing the metadata</a:t>
            </a:r>
          </a:p>
        </p:txBody>
      </p:sp>
      <p:graphicFrame>
        <p:nvGraphicFramePr>
          <p:cNvPr id="2" name="Table 1">
            <a:extLst>
              <a:ext uri="{FF2B5EF4-FFF2-40B4-BE49-F238E27FC236}">
                <a16:creationId xmlns:a16="http://schemas.microsoft.com/office/drawing/2014/main" id="{A9E51ECA-1DAA-1E29-E3F3-6FFFF23EAA20}"/>
              </a:ext>
            </a:extLst>
          </p:cNvPr>
          <p:cNvGraphicFramePr>
            <a:graphicFrameLocks noGrp="1"/>
          </p:cNvGraphicFramePr>
          <p:nvPr/>
        </p:nvGraphicFramePr>
        <p:xfrm>
          <a:off x="4859403" y="276162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7" name="TextBox 6">
            <a:extLst>
              <a:ext uri="{FF2B5EF4-FFF2-40B4-BE49-F238E27FC236}">
                <a16:creationId xmlns:a16="http://schemas.microsoft.com/office/drawing/2014/main" id="{59B35558-B177-B13A-E1DF-CC1B68D79D22}"/>
              </a:ext>
            </a:extLst>
          </p:cNvPr>
          <p:cNvSpPr txBox="1"/>
          <p:nvPr/>
        </p:nvSpPr>
        <p:spPr>
          <a:xfrm>
            <a:off x="4639711" y="1017438"/>
            <a:ext cx="2592288" cy="369332"/>
          </a:xfrm>
          <a:prstGeom prst="rect">
            <a:avLst/>
          </a:prstGeom>
          <a:noFill/>
        </p:spPr>
        <p:txBody>
          <a:bodyPr wrap="square" rtlCol="0">
            <a:spAutoFit/>
          </a:bodyPr>
          <a:lstStyle/>
          <a:p>
            <a:pPr algn="ctr"/>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3" name="Table 12">
            <a:extLst>
              <a:ext uri="{FF2B5EF4-FFF2-40B4-BE49-F238E27FC236}">
                <a16:creationId xmlns:a16="http://schemas.microsoft.com/office/drawing/2014/main" id="{70AA688D-0E52-345A-F42C-2E2292B81179}"/>
              </a:ext>
            </a:extLst>
          </p:cNvPr>
          <p:cNvGraphicFramePr>
            <a:graphicFrameLocks noGrp="1"/>
          </p:cNvGraphicFramePr>
          <p:nvPr/>
        </p:nvGraphicFramePr>
        <p:xfrm>
          <a:off x="4859403" y="527349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4" name="Table 13">
            <a:extLst>
              <a:ext uri="{FF2B5EF4-FFF2-40B4-BE49-F238E27FC236}">
                <a16:creationId xmlns:a16="http://schemas.microsoft.com/office/drawing/2014/main" id="{A20FDC78-BA98-9BB9-8696-64F3816ACC48}"/>
              </a:ext>
            </a:extLst>
          </p:cNvPr>
          <p:cNvGraphicFramePr>
            <a:graphicFrameLocks noGrp="1"/>
          </p:cNvGraphicFramePr>
          <p:nvPr/>
        </p:nvGraphicFramePr>
        <p:xfrm>
          <a:off x="4859403" y="4017562"/>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7" name="Table 16">
            <a:extLst>
              <a:ext uri="{FF2B5EF4-FFF2-40B4-BE49-F238E27FC236}">
                <a16:creationId xmlns:a16="http://schemas.microsoft.com/office/drawing/2014/main" id="{570DB801-1804-C5F6-94F2-86E3C3B56766}"/>
              </a:ext>
            </a:extLst>
          </p:cNvPr>
          <p:cNvGraphicFramePr>
            <a:graphicFrameLocks noGrp="1"/>
          </p:cNvGraphicFramePr>
          <p:nvPr/>
        </p:nvGraphicFramePr>
        <p:xfrm>
          <a:off x="4859403" y="150569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22" name="TextBox 21">
            <a:extLst>
              <a:ext uri="{FF2B5EF4-FFF2-40B4-BE49-F238E27FC236}">
                <a16:creationId xmlns:a16="http://schemas.microsoft.com/office/drawing/2014/main" id="{B0C21F17-8157-FADE-0452-073829313963}"/>
              </a:ext>
            </a:extLst>
          </p:cNvPr>
          <p:cNvSpPr txBox="1"/>
          <p:nvPr/>
        </p:nvSpPr>
        <p:spPr>
          <a:xfrm>
            <a:off x="421297" y="1486890"/>
            <a:ext cx="3050660" cy="369332"/>
          </a:xfrm>
          <a:prstGeom prst="rect">
            <a:avLst/>
          </a:prstGeom>
          <a:solidFill>
            <a:schemeClr val="accent6">
              <a:lumMod val="20000"/>
              <a:lumOff val="80000"/>
            </a:schemeClr>
          </a:solidFill>
        </p:spPr>
        <p:txBody>
          <a:bodyPr wrap="square" rtlCol="0">
            <a:spAutoFit/>
          </a:bodyPr>
          <a:lstStyle/>
          <a:p>
            <a:pPr algn="ctr"/>
            <a:r>
              <a:rPr lang="en-US" sz="1800" dirty="0"/>
              <a:t>very efficient --</a:t>
            </a:r>
            <a:r>
              <a:rPr lang="en-US" dirty="0"/>
              <a:t>&gt; </a:t>
            </a:r>
            <a:r>
              <a:rPr lang="en-US" b="1" dirty="0"/>
              <a:t>O(1)</a:t>
            </a:r>
            <a:endParaRPr lang="en-US" sz="1800" dirty="0"/>
          </a:p>
        </p:txBody>
      </p:sp>
    </p:spTree>
    <p:extLst>
      <p:ext uri="{BB962C8B-B14F-4D97-AF65-F5344CB8AC3E}">
        <p14:creationId xmlns:p14="http://schemas.microsoft.com/office/powerpoint/2010/main" val="1323337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44</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7" name="TextBox 6">
            <a:extLst>
              <a:ext uri="{FF2B5EF4-FFF2-40B4-BE49-F238E27FC236}">
                <a16:creationId xmlns:a16="http://schemas.microsoft.com/office/drawing/2014/main" id="{59B35558-B177-B13A-E1DF-CC1B68D79D22}"/>
              </a:ext>
            </a:extLst>
          </p:cNvPr>
          <p:cNvSpPr txBox="1"/>
          <p:nvPr/>
        </p:nvSpPr>
        <p:spPr>
          <a:xfrm>
            <a:off x="4639711" y="1017438"/>
            <a:ext cx="2592288" cy="369332"/>
          </a:xfrm>
          <a:prstGeom prst="rect">
            <a:avLst/>
          </a:prstGeom>
          <a:noFill/>
        </p:spPr>
        <p:txBody>
          <a:bodyPr wrap="square" rtlCol="0">
            <a:spAutoFit/>
          </a:bodyPr>
          <a:lstStyle/>
          <a:p>
            <a:pPr algn="ctr"/>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7" name="Table 16">
            <a:extLst>
              <a:ext uri="{FF2B5EF4-FFF2-40B4-BE49-F238E27FC236}">
                <a16:creationId xmlns:a16="http://schemas.microsoft.com/office/drawing/2014/main" id="{570DB801-1804-C5F6-94F2-86E3C3B56766}"/>
              </a:ext>
            </a:extLst>
          </p:cNvPr>
          <p:cNvGraphicFramePr>
            <a:graphicFrameLocks noGrp="1"/>
          </p:cNvGraphicFramePr>
          <p:nvPr/>
        </p:nvGraphicFramePr>
        <p:xfrm>
          <a:off x="4859403" y="150569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0" name="Table 19">
            <a:extLst>
              <a:ext uri="{FF2B5EF4-FFF2-40B4-BE49-F238E27FC236}">
                <a16:creationId xmlns:a16="http://schemas.microsoft.com/office/drawing/2014/main" id="{FBD61CE5-0B72-E86E-4DAD-4061A46F4F76}"/>
              </a:ext>
            </a:extLst>
          </p:cNvPr>
          <p:cNvGraphicFramePr>
            <a:graphicFrameLocks noGrp="1"/>
          </p:cNvGraphicFramePr>
          <p:nvPr/>
        </p:nvGraphicFramePr>
        <p:xfrm>
          <a:off x="9271080" y="4691273"/>
          <a:ext cx="1308009" cy="36576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US" sz="1600" b="1" kern="1200" dirty="0">
                          <a:solidFill>
                            <a:schemeClr val="tx1"/>
                          </a:solidFill>
                          <a:latin typeface="+mn-lt"/>
                          <a:ea typeface="+mn-ea"/>
                          <a:cs typeface="+mn-cs"/>
                        </a:rPr>
                        <a:t>1</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sz="1600" b="1" kern="1200" dirty="0">
                          <a:solidFill>
                            <a:schemeClr val="tx1"/>
                          </a:solidFill>
                          <a:latin typeface="+mn-lt"/>
                          <a:ea typeface="+mn-ea"/>
                          <a:cs typeface="+mn-cs"/>
                        </a:rPr>
                        <a:t>3</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sz="1600" b="1" kern="1200" dirty="0">
                          <a:solidFill>
                            <a:schemeClr val="tx1"/>
                          </a:solidFill>
                          <a:latin typeface="+mn-lt"/>
                          <a:ea typeface="+mn-ea"/>
                          <a:cs typeface="+mn-cs"/>
                        </a:rPr>
                        <a:t>7</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sp>
        <p:nvSpPr>
          <p:cNvPr id="9" name="TextBox 8">
            <a:extLst>
              <a:ext uri="{FF2B5EF4-FFF2-40B4-BE49-F238E27FC236}">
                <a16:creationId xmlns:a16="http://schemas.microsoft.com/office/drawing/2014/main" id="{629A028E-F7AB-B369-D7E2-639B8FBEB055}"/>
              </a:ext>
            </a:extLst>
          </p:cNvPr>
          <p:cNvSpPr txBox="1"/>
          <p:nvPr/>
        </p:nvSpPr>
        <p:spPr>
          <a:xfrm>
            <a:off x="4508341" y="3429000"/>
            <a:ext cx="2855028" cy="646331"/>
          </a:xfrm>
          <a:prstGeom prst="rect">
            <a:avLst/>
          </a:prstGeom>
          <a:solidFill>
            <a:srgbClr val="F0D0D5"/>
          </a:solidFill>
        </p:spPr>
        <p:txBody>
          <a:bodyPr wrap="square" rtlCol="0">
            <a:spAutoFit/>
          </a:bodyPr>
          <a:lstStyle/>
          <a:p>
            <a:pPr algn="ctr"/>
            <a:r>
              <a:rPr lang="en-US" dirty="0"/>
              <a:t>How does the metadata look in this case?</a:t>
            </a:r>
            <a:endParaRPr lang="en-US" sz="2000" dirty="0"/>
          </a:p>
        </p:txBody>
      </p:sp>
      <p:graphicFrame>
        <p:nvGraphicFramePr>
          <p:cNvPr id="10" name="Table 9">
            <a:extLst>
              <a:ext uri="{FF2B5EF4-FFF2-40B4-BE49-F238E27FC236}">
                <a16:creationId xmlns:a16="http://schemas.microsoft.com/office/drawing/2014/main" id="{C2E253C9-8D6C-A4B0-D786-59F90BF1F51A}"/>
              </a:ext>
            </a:extLst>
          </p:cNvPr>
          <p:cNvGraphicFramePr>
            <a:graphicFrameLocks noGrp="1"/>
          </p:cNvGraphicFramePr>
          <p:nvPr/>
        </p:nvGraphicFramePr>
        <p:xfrm>
          <a:off x="4859403" y="4325513"/>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3" name="TextBox 12">
            <a:extLst>
              <a:ext uri="{FF2B5EF4-FFF2-40B4-BE49-F238E27FC236}">
                <a16:creationId xmlns:a16="http://schemas.microsoft.com/office/drawing/2014/main" id="{053DAC10-EBC9-C874-59B0-E5DB08787565}"/>
              </a:ext>
            </a:extLst>
          </p:cNvPr>
          <p:cNvSpPr txBox="1"/>
          <p:nvPr/>
        </p:nvSpPr>
        <p:spPr>
          <a:xfrm>
            <a:off x="541864" y="4687701"/>
            <a:ext cx="2809528" cy="369332"/>
          </a:xfrm>
          <a:prstGeom prst="rect">
            <a:avLst/>
          </a:prstGeom>
          <a:solidFill>
            <a:schemeClr val="tx1"/>
          </a:solidFill>
        </p:spPr>
        <p:txBody>
          <a:bodyPr wrap="square" rtlCol="0">
            <a:spAutoFit/>
          </a:bodyPr>
          <a:lstStyle/>
          <a:p>
            <a:r>
              <a:rPr lang="en-US" dirty="0">
                <a:solidFill>
                  <a:srgbClr val="11CC00"/>
                </a:solidFill>
              </a:rPr>
              <a:t>x[</a:t>
            </a:r>
            <a:r>
              <a:rPr lang="bg-BG" dirty="0">
                <a:solidFill>
                  <a:srgbClr val="11CC00"/>
                </a:solidFill>
              </a:rPr>
              <a:t> </a:t>
            </a:r>
            <a:r>
              <a:rPr lang="en-US" dirty="0">
                <a:solidFill>
                  <a:srgbClr val="11CC00"/>
                </a:solidFill>
              </a:rPr>
              <a:t>[0,</a:t>
            </a:r>
            <a:r>
              <a:rPr lang="bg-BG" dirty="0">
                <a:solidFill>
                  <a:srgbClr val="11CC00"/>
                </a:solidFill>
              </a:rPr>
              <a:t> </a:t>
            </a:r>
            <a:r>
              <a:rPr lang="en-US" dirty="0">
                <a:solidFill>
                  <a:srgbClr val="11CC00"/>
                </a:solidFill>
              </a:rPr>
              <a:t>1,</a:t>
            </a:r>
            <a:r>
              <a:rPr lang="bg-BG" dirty="0">
                <a:solidFill>
                  <a:srgbClr val="11CC00"/>
                </a:solidFill>
              </a:rPr>
              <a:t> </a:t>
            </a:r>
            <a:r>
              <a:rPr lang="en-US" dirty="0">
                <a:solidFill>
                  <a:srgbClr val="11CC00"/>
                </a:solidFill>
              </a:rPr>
              <a:t>2], [1,</a:t>
            </a:r>
            <a:r>
              <a:rPr lang="bg-BG" dirty="0">
                <a:solidFill>
                  <a:srgbClr val="11CC00"/>
                </a:solidFill>
              </a:rPr>
              <a:t> </a:t>
            </a:r>
            <a:r>
              <a:rPr lang="en-US" dirty="0">
                <a:solidFill>
                  <a:srgbClr val="11CC00"/>
                </a:solidFill>
              </a:rPr>
              <a:t>0,</a:t>
            </a:r>
            <a:r>
              <a:rPr lang="bg-BG" dirty="0">
                <a:solidFill>
                  <a:srgbClr val="11CC00"/>
                </a:solidFill>
              </a:rPr>
              <a:t> </a:t>
            </a:r>
            <a:r>
              <a:rPr lang="en-US" dirty="0">
                <a:solidFill>
                  <a:srgbClr val="11CC00"/>
                </a:solidFill>
              </a:rPr>
              <a:t>1]</a:t>
            </a:r>
            <a:r>
              <a:rPr lang="bg-BG" dirty="0">
                <a:solidFill>
                  <a:srgbClr val="11CC00"/>
                </a:solidFill>
              </a:rPr>
              <a:t> </a:t>
            </a:r>
            <a:r>
              <a:rPr lang="en-US" dirty="0">
                <a:solidFill>
                  <a:srgbClr val="11CC00"/>
                </a:solidFill>
              </a:rPr>
              <a:t>]</a:t>
            </a:r>
          </a:p>
        </p:txBody>
      </p:sp>
    </p:spTree>
    <p:extLst>
      <p:ext uri="{BB962C8B-B14F-4D97-AF65-F5344CB8AC3E}">
        <p14:creationId xmlns:p14="http://schemas.microsoft.com/office/powerpoint/2010/main" val="2264195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45</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7" name="TextBox 6">
            <a:extLst>
              <a:ext uri="{FF2B5EF4-FFF2-40B4-BE49-F238E27FC236}">
                <a16:creationId xmlns:a16="http://schemas.microsoft.com/office/drawing/2014/main" id="{59B35558-B177-B13A-E1DF-CC1B68D79D22}"/>
              </a:ext>
            </a:extLst>
          </p:cNvPr>
          <p:cNvSpPr txBox="1"/>
          <p:nvPr/>
        </p:nvSpPr>
        <p:spPr>
          <a:xfrm>
            <a:off x="4639711" y="1017438"/>
            <a:ext cx="2592288" cy="369332"/>
          </a:xfrm>
          <a:prstGeom prst="rect">
            <a:avLst/>
          </a:prstGeom>
          <a:noFill/>
        </p:spPr>
        <p:txBody>
          <a:bodyPr wrap="square" rtlCol="0">
            <a:spAutoFit/>
          </a:bodyPr>
          <a:lstStyle/>
          <a:p>
            <a:pPr algn="ctr"/>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7" name="Table 16">
            <a:extLst>
              <a:ext uri="{FF2B5EF4-FFF2-40B4-BE49-F238E27FC236}">
                <a16:creationId xmlns:a16="http://schemas.microsoft.com/office/drawing/2014/main" id="{570DB801-1804-C5F6-94F2-86E3C3B56766}"/>
              </a:ext>
            </a:extLst>
          </p:cNvPr>
          <p:cNvGraphicFramePr>
            <a:graphicFrameLocks noGrp="1"/>
          </p:cNvGraphicFramePr>
          <p:nvPr/>
        </p:nvGraphicFramePr>
        <p:xfrm>
          <a:off x="4859403" y="150569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3" name="TextBox 12">
            <a:extLst>
              <a:ext uri="{FF2B5EF4-FFF2-40B4-BE49-F238E27FC236}">
                <a16:creationId xmlns:a16="http://schemas.microsoft.com/office/drawing/2014/main" id="{FBCFBAE3-44B6-A356-64DE-C548C3BA10C3}"/>
              </a:ext>
            </a:extLst>
          </p:cNvPr>
          <p:cNvSpPr txBox="1"/>
          <p:nvPr/>
        </p:nvSpPr>
        <p:spPr>
          <a:xfrm>
            <a:off x="4504318" y="3214717"/>
            <a:ext cx="2855028" cy="646331"/>
          </a:xfrm>
          <a:prstGeom prst="rect">
            <a:avLst/>
          </a:prstGeom>
          <a:solidFill>
            <a:srgbClr val="E3F1D9"/>
          </a:solidFill>
        </p:spPr>
        <p:txBody>
          <a:bodyPr wrap="square" rtlCol="0">
            <a:spAutoFit/>
          </a:bodyPr>
          <a:lstStyle/>
          <a:p>
            <a:pPr algn="ctr"/>
            <a:r>
              <a:rPr lang="en-US" dirty="0"/>
              <a:t>In this case new memory needs to be allocated</a:t>
            </a:r>
            <a:endParaRPr lang="en-US" sz="1200" dirty="0"/>
          </a:p>
        </p:txBody>
      </p:sp>
      <p:graphicFrame>
        <p:nvGraphicFramePr>
          <p:cNvPr id="14" name="Table 13">
            <a:extLst>
              <a:ext uri="{FF2B5EF4-FFF2-40B4-BE49-F238E27FC236}">
                <a16:creationId xmlns:a16="http://schemas.microsoft.com/office/drawing/2014/main" id="{3ECBC920-951A-D5D8-ABBB-B08E73BAEB04}"/>
              </a:ext>
            </a:extLst>
          </p:cNvPr>
          <p:cNvGraphicFramePr>
            <a:graphicFrameLocks noGrp="1"/>
          </p:cNvGraphicFramePr>
          <p:nvPr/>
        </p:nvGraphicFramePr>
        <p:xfrm>
          <a:off x="1212146" y="3891652"/>
          <a:ext cx="1468962"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tblGrid>
              <a:tr h="473452">
                <a:tc>
                  <a:txBody>
                    <a:bodyPr/>
                    <a:lstStyle/>
                    <a:p>
                      <a:pPr algn="ctr"/>
                      <a:r>
                        <a:rPr lang="en-US" dirty="0">
                          <a:solidFill>
                            <a:schemeClr val="tx1"/>
                          </a:solidFill>
                        </a:rPr>
                        <a:t>1 </a:t>
                      </a:r>
                      <a:endParaRPr lang="en-CH"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C7EE"/>
                    </a:solidFill>
                  </a:tcPr>
                </a:tc>
                <a:tc>
                  <a:txBody>
                    <a:bodyPr/>
                    <a:lstStyle/>
                    <a:p>
                      <a:pPr algn="ctr"/>
                      <a:r>
                        <a:rPr lang="en-US" dirty="0">
                          <a:solidFill>
                            <a:schemeClr val="tx1"/>
                          </a:solidFill>
                        </a:rPr>
                        <a:t>3</a:t>
                      </a:r>
                      <a:endParaRPr lang="en-CH"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C7EE"/>
                    </a:solidFill>
                  </a:tcPr>
                </a:tc>
                <a:tc>
                  <a:txBody>
                    <a:bodyPr/>
                    <a:lstStyle/>
                    <a:p>
                      <a:pPr algn="ctr"/>
                      <a:r>
                        <a:rPr lang="en-US" dirty="0">
                          <a:solidFill>
                            <a:schemeClr val="tx1"/>
                          </a:solidFill>
                        </a:rPr>
                        <a:t>7</a:t>
                      </a:r>
                      <a:endParaRPr lang="en-CH"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C7EE"/>
                    </a:solidFill>
                  </a:tcPr>
                </a:tc>
                <a:extLst>
                  <a:ext uri="{0D108BD9-81ED-4DB2-BD59-A6C34878D82A}">
                    <a16:rowId xmlns:a16="http://schemas.microsoft.com/office/drawing/2014/main" val="1005904975"/>
                  </a:ext>
                </a:extLst>
              </a:tr>
            </a:tbl>
          </a:graphicData>
        </a:graphic>
      </p:graphicFrame>
      <p:sp>
        <p:nvSpPr>
          <p:cNvPr id="21" name="TextBox 20">
            <a:extLst>
              <a:ext uri="{FF2B5EF4-FFF2-40B4-BE49-F238E27FC236}">
                <a16:creationId xmlns:a16="http://schemas.microsoft.com/office/drawing/2014/main" id="{3A9FF605-9CC6-B8B6-E614-1E9BA4290B61}"/>
              </a:ext>
            </a:extLst>
          </p:cNvPr>
          <p:cNvSpPr txBox="1"/>
          <p:nvPr/>
        </p:nvSpPr>
        <p:spPr>
          <a:xfrm>
            <a:off x="529604" y="3449313"/>
            <a:ext cx="2809528" cy="369332"/>
          </a:xfrm>
          <a:prstGeom prst="rect">
            <a:avLst/>
          </a:prstGeom>
          <a:noFill/>
        </p:spPr>
        <p:txBody>
          <a:bodyPr wrap="square" rtlCol="0">
            <a:spAutoFit/>
          </a:bodyPr>
          <a:lstStyle/>
          <a:p>
            <a:r>
              <a:rPr lang="en-US" b="1" dirty="0">
                <a:solidFill>
                  <a:srgbClr val="D8C7EE"/>
                </a:solidFill>
              </a:rPr>
              <a:t>Another memory block</a:t>
            </a:r>
            <a:endParaRPr lang="en-CH" b="1" dirty="0">
              <a:solidFill>
                <a:srgbClr val="D8C7EE"/>
              </a:solidFill>
            </a:endParaRPr>
          </a:p>
        </p:txBody>
      </p:sp>
      <p:graphicFrame>
        <p:nvGraphicFramePr>
          <p:cNvPr id="22" name="Table 21">
            <a:extLst>
              <a:ext uri="{FF2B5EF4-FFF2-40B4-BE49-F238E27FC236}">
                <a16:creationId xmlns:a16="http://schemas.microsoft.com/office/drawing/2014/main" id="{19C37957-2B24-B40E-13D0-BE18EF522FB5}"/>
              </a:ext>
            </a:extLst>
          </p:cNvPr>
          <p:cNvGraphicFramePr>
            <a:graphicFrameLocks noGrp="1"/>
          </p:cNvGraphicFramePr>
          <p:nvPr/>
        </p:nvGraphicFramePr>
        <p:xfrm>
          <a:off x="9271080" y="4691273"/>
          <a:ext cx="1308009" cy="36576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US" sz="1600" b="1" kern="1200" dirty="0">
                          <a:solidFill>
                            <a:schemeClr val="tx1"/>
                          </a:solidFill>
                          <a:latin typeface="+mn-lt"/>
                          <a:ea typeface="+mn-ea"/>
                          <a:cs typeface="+mn-cs"/>
                        </a:rPr>
                        <a:t>1</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sz="1600" b="1" kern="1200" dirty="0">
                          <a:solidFill>
                            <a:schemeClr val="tx1"/>
                          </a:solidFill>
                          <a:latin typeface="+mn-lt"/>
                          <a:ea typeface="+mn-ea"/>
                          <a:cs typeface="+mn-cs"/>
                        </a:rPr>
                        <a:t>3</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sz="1600" b="1" kern="1200" dirty="0">
                          <a:solidFill>
                            <a:schemeClr val="tx1"/>
                          </a:solidFill>
                          <a:latin typeface="+mn-lt"/>
                          <a:ea typeface="+mn-ea"/>
                          <a:cs typeface="+mn-cs"/>
                        </a:rPr>
                        <a:t>7</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4" name="Table 23">
            <a:extLst>
              <a:ext uri="{FF2B5EF4-FFF2-40B4-BE49-F238E27FC236}">
                <a16:creationId xmlns:a16="http://schemas.microsoft.com/office/drawing/2014/main" id="{216584E5-CD2A-B42F-B59C-D403E4BC1074}"/>
              </a:ext>
            </a:extLst>
          </p:cNvPr>
          <p:cNvGraphicFramePr>
            <a:graphicFrameLocks noGrp="1"/>
          </p:cNvGraphicFramePr>
          <p:nvPr/>
        </p:nvGraphicFramePr>
        <p:xfrm>
          <a:off x="4859403" y="4325513"/>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29" name="TextBox 28">
            <a:extLst>
              <a:ext uri="{FF2B5EF4-FFF2-40B4-BE49-F238E27FC236}">
                <a16:creationId xmlns:a16="http://schemas.microsoft.com/office/drawing/2014/main" id="{60A1E10A-7C5E-CADB-7A9C-35CDE368E9CD}"/>
              </a:ext>
            </a:extLst>
          </p:cNvPr>
          <p:cNvSpPr txBox="1"/>
          <p:nvPr/>
        </p:nvSpPr>
        <p:spPr>
          <a:xfrm>
            <a:off x="541864" y="4687701"/>
            <a:ext cx="2809528" cy="369332"/>
          </a:xfrm>
          <a:prstGeom prst="rect">
            <a:avLst/>
          </a:prstGeom>
          <a:solidFill>
            <a:schemeClr val="tx1"/>
          </a:solidFill>
        </p:spPr>
        <p:txBody>
          <a:bodyPr wrap="square" rtlCol="0">
            <a:spAutoFit/>
          </a:bodyPr>
          <a:lstStyle/>
          <a:p>
            <a:r>
              <a:rPr lang="en-US" dirty="0">
                <a:solidFill>
                  <a:srgbClr val="11CC00"/>
                </a:solidFill>
              </a:rPr>
              <a:t>x[</a:t>
            </a:r>
            <a:r>
              <a:rPr lang="bg-BG" dirty="0">
                <a:solidFill>
                  <a:srgbClr val="11CC00"/>
                </a:solidFill>
              </a:rPr>
              <a:t> </a:t>
            </a:r>
            <a:r>
              <a:rPr lang="en-US" dirty="0">
                <a:solidFill>
                  <a:srgbClr val="11CC00"/>
                </a:solidFill>
              </a:rPr>
              <a:t>[0,</a:t>
            </a:r>
            <a:r>
              <a:rPr lang="bg-BG" dirty="0">
                <a:solidFill>
                  <a:srgbClr val="11CC00"/>
                </a:solidFill>
              </a:rPr>
              <a:t> </a:t>
            </a:r>
            <a:r>
              <a:rPr lang="en-US" dirty="0">
                <a:solidFill>
                  <a:srgbClr val="11CC00"/>
                </a:solidFill>
              </a:rPr>
              <a:t>1,</a:t>
            </a:r>
            <a:r>
              <a:rPr lang="bg-BG" dirty="0">
                <a:solidFill>
                  <a:srgbClr val="11CC00"/>
                </a:solidFill>
              </a:rPr>
              <a:t> </a:t>
            </a:r>
            <a:r>
              <a:rPr lang="en-US" dirty="0">
                <a:solidFill>
                  <a:srgbClr val="11CC00"/>
                </a:solidFill>
              </a:rPr>
              <a:t>2], [1,</a:t>
            </a:r>
            <a:r>
              <a:rPr lang="bg-BG" dirty="0">
                <a:solidFill>
                  <a:srgbClr val="11CC00"/>
                </a:solidFill>
              </a:rPr>
              <a:t> </a:t>
            </a:r>
            <a:r>
              <a:rPr lang="en-US" dirty="0">
                <a:solidFill>
                  <a:srgbClr val="11CC00"/>
                </a:solidFill>
              </a:rPr>
              <a:t>0,</a:t>
            </a:r>
            <a:r>
              <a:rPr lang="bg-BG" dirty="0">
                <a:solidFill>
                  <a:srgbClr val="11CC00"/>
                </a:solidFill>
              </a:rPr>
              <a:t> </a:t>
            </a:r>
            <a:r>
              <a:rPr lang="en-US" dirty="0">
                <a:solidFill>
                  <a:srgbClr val="11CC00"/>
                </a:solidFill>
              </a:rPr>
              <a:t>1]</a:t>
            </a:r>
            <a:r>
              <a:rPr lang="bg-BG" dirty="0">
                <a:solidFill>
                  <a:srgbClr val="11CC00"/>
                </a:solidFill>
              </a:rPr>
              <a:t> </a:t>
            </a:r>
            <a:r>
              <a:rPr lang="en-US" dirty="0">
                <a:solidFill>
                  <a:srgbClr val="11CC00"/>
                </a:solidFill>
              </a:rPr>
              <a:t>]</a:t>
            </a:r>
          </a:p>
        </p:txBody>
      </p:sp>
    </p:spTree>
    <p:extLst>
      <p:ext uri="{BB962C8B-B14F-4D97-AF65-F5344CB8AC3E}">
        <p14:creationId xmlns:p14="http://schemas.microsoft.com/office/powerpoint/2010/main" val="3774977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AB595AD-5A35-FF37-9562-16DBE212E426}"/>
              </a:ext>
            </a:extLst>
          </p:cNvPr>
          <p:cNvSpPr>
            <a:spLocks noGrp="1"/>
          </p:cNvSpPr>
          <p:nvPr>
            <p:ph type="title"/>
          </p:nvPr>
        </p:nvSpPr>
        <p:spPr/>
        <p:txBody>
          <a:bodyPr/>
          <a:lstStyle/>
          <a:p>
            <a:r>
              <a:rPr lang="en-US" dirty="0"/>
              <a:t>Fancy indexing in NumPy – reference slide</a:t>
            </a:r>
          </a:p>
        </p:txBody>
      </p:sp>
      <p:sp>
        <p:nvSpPr>
          <p:cNvPr id="2" name="Date Placeholder 1">
            <a:extLst>
              <a:ext uri="{FF2B5EF4-FFF2-40B4-BE49-F238E27FC236}">
                <a16:creationId xmlns:a16="http://schemas.microsoft.com/office/drawing/2014/main" id="{03DCDCEB-C902-4DA4-559C-CF95FBC70173}"/>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83DB65E9-86A7-4746-DA71-F3E0503BB58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8087F01-5EDC-2805-32CD-AB6A9E248BE8}"/>
              </a:ext>
            </a:extLst>
          </p:cNvPr>
          <p:cNvSpPr>
            <a:spLocks noGrp="1"/>
          </p:cNvSpPr>
          <p:nvPr>
            <p:ph type="sldNum" sz="quarter" idx="12"/>
          </p:nvPr>
        </p:nvSpPr>
        <p:spPr/>
        <p:txBody>
          <a:bodyPr/>
          <a:lstStyle/>
          <a:p>
            <a:fld id="{EF79ADEA-B933-47CC-A4E9-04E6298B917C}" type="slidenum">
              <a:rPr lang="en-US" smtClean="0"/>
              <a:pPr/>
              <a:t>46</a:t>
            </a:fld>
            <a:endParaRPr lang="en-US"/>
          </a:p>
        </p:txBody>
      </p:sp>
      <p:pic>
        <p:nvPicPr>
          <p:cNvPr id="8" name="Picture 7" descr="A diagram of a number&#10;&#10;Description automatically generated with medium confidence">
            <a:extLst>
              <a:ext uri="{FF2B5EF4-FFF2-40B4-BE49-F238E27FC236}">
                <a16:creationId xmlns:a16="http://schemas.microsoft.com/office/drawing/2014/main" id="{0388936B-3721-BC25-2173-32D9B970E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744" y="1340768"/>
            <a:ext cx="6694512" cy="5108095"/>
          </a:xfrm>
          <a:prstGeom prst="rect">
            <a:avLst/>
          </a:prstGeom>
        </p:spPr>
      </p:pic>
    </p:spTree>
    <p:extLst>
      <p:ext uri="{BB962C8B-B14F-4D97-AF65-F5344CB8AC3E}">
        <p14:creationId xmlns:p14="http://schemas.microsoft.com/office/powerpoint/2010/main" val="1787957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a:xfrm>
            <a:off x="838913" y="685488"/>
            <a:ext cx="10515600" cy="1718444"/>
          </a:xfrm>
          <a:solidFill>
            <a:srgbClr val="E3F1D9"/>
          </a:solidFill>
        </p:spPr>
        <p:txBody>
          <a:bodyPr>
            <a:noAutofit/>
          </a:bodyPr>
          <a:lstStyle/>
          <a:p>
            <a:r>
              <a:rPr lang="en-CH" sz="3200" dirty="0"/>
              <a:t>Operations that only change the metadata return </a:t>
            </a:r>
            <a:r>
              <a:rPr lang="en-CH" sz="3200"/>
              <a:t>a </a:t>
            </a:r>
            <a:r>
              <a:rPr lang="en-US" sz="3200" dirty="0"/>
              <a:t>“</a:t>
            </a:r>
            <a:r>
              <a:rPr lang="en-CH" sz="3200" b="1"/>
              <a:t>view</a:t>
            </a:r>
            <a:r>
              <a:rPr lang="en-US" sz="3200" b="1" dirty="0"/>
              <a:t> “ of the original memory block</a:t>
            </a:r>
            <a:r>
              <a:rPr lang="en-CH" sz="3200"/>
              <a:t>, </a:t>
            </a:r>
            <a:r>
              <a:rPr lang="en-CH" sz="3200" dirty="0"/>
              <a:t>otherwise a new </a:t>
            </a:r>
            <a:r>
              <a:rPr lang="en-CH" sz="3200"/>
              <a:t>memory block </a:t>
            </a:r>
            <a:r>
              <a:rPr lang="en-CH" sz="3200" dirty="0"/>
              <a:t>needs to </a:t>
            </a:r>
            <a:r>
              <a:rPr lang="en-CH" sz="3200"/>
              <a:t>be allocated</a:t>
            </a:r>
            <a:r>
              <a:rPr lang="en-US" sz="3200" dirty="0"/>
              <a:t>, returning a </a:t>
            </a:r>
            <a:r>
              <a:rPr lang="en-US" sz="3200" b="1" dirty="0"/>
              <a:t>“copy”</a:t>
            </a:r>
            <a:endParaRPr lang="en-CH" sz="3200" b="1"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47</a:t>
            </a:fld>
            <a:endParaRPr lang="en-US"/>
          </a:p>
        </p:txBody>
      </p:sp>
      <p:grpSp>
        <p:nvGrpSpPr>
          <p:cNvPr id="21" name="Group 20">
            <a:extLst>
              <a:ext uri="{FF2B5EF4-FFF2-40B4-BE49-F238E27FC236}">
                <a16:creationId xmlns:a16="http://schemas.microsoft.com/office/drawing/2014/main" id="{E9336A06-9ED6-95D2-EA76-A3DE3D97642C}"/>
              </a:ext>
            </a:extLst>
          </p:cNvPr>
          <p:cNvGrpSpPr/>
          <p:nvPr/>
        </p:nvGrpSpPr>
        <p:grpSpPr>
          <a:xfrm>
            <a:off x="838200" y="3871179"/>
            <a:ext cx="4539047" cy="1017923"/>
            <a:chOff x="7544544" y="377602"/>
            <a:chExt cx="4539047" cy="1017923"/>
          </a:xfrm>
        </p:grpSpPr>
        <p:sp>
          <p:nvSpPr>
            <p:cNvPr id="11" name="Rectangle 10">
              <a:extLst>
                <a:ext uri="{FF2B5EF4-FFF2-40B4-BE49-F238E27FC236}">
                  <a16:creationId xmlns:a16="http://schemas.microsoft.com/office/drawing/2014/main" id="{C5A2BD98-CF34-4056-8F88-BF6B7EC29B6D}"/>
                </a:ext>
              </a:extLst>
            </p:cNvPr>
            <p:cNvSpPr/>
            <p:nvPr/>
          </p:nvSpPr>
          <p:spPr>
            <a:xfrm>
              <a:off x="7544544" y="405338"/>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12" name="Graphic 11">
              <a:extLst>
                <a:ext uri="{FF2B5EF4-FFF2-40B4-BE49-F238E27FC236}">
                  <a16:creationId xmlns:a16="http://schemas.microsoft.com/office/drawing/2014/main" id="{8530F72C-CB22-ABB6-7EBF-23A0452EA9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8247" y="560286"/>
              <a:ext cx="710164" cy="631257"/>
            </a:xfrm>
            <a:prstGeom prst="rect">
              <a:avLst/>
            </a:prstGeom>
          </p:spPr>
        </p:pic>
        <p:sp>
          <p:nvSpPr>
            <p:cNvPr id="13" name="TextBox 12">
              <a:extLst>
                <a:ext uri="{FF2B5EF4-FFF2-40B4-BE49-F238E27FC236}">
                  <a16:creationId xmlns:a16="http://schemas.microsoft.com/office/drawing/2014/main" id="{B2294974-122A-57E6-66DF-FB6EC978A48B}"/>
                </a:ext>
              </a:extLst>
            </p:cNvPr>
            <p:cNvSpPr txBox="1"/>
            <p:nvPr/>
          </p:nvSpPr>
          <p:spPr>
            <a:xfrm>
              <a:off x="8316096" y="3776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4" name="TextBox 13">
              <a:extLst>
                <a:ext uri="{FF2B5EF4-FFF2-40B4-BE49-F238E27FC236}">
                  <a16:creationId xmlns:a16="http://schemas.microsoft.com/office/drawing/2014/main" id="{21E3BB5F-CB30-BF5F-52E0-07908B861356}"/>
                </a:ext>
              </a:extLst>
            </p:cNvPr>
            <p:cNvSpPr txBox="1"/>
            <p:nvPr/>
          </p:nvSpPr>
          <p:spPr>
            <a:xfrm>
              <a:off x="8722914" y="695283"/>
              <a:ext cx="2676975"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NumPy/</a:t>
              </a:r>
              <a:r>
                <a:rPr lang="en-GB" sz="1400" b="1" dirty="0" err="1">
                  <a:latin typeface="Courier New" panose="02070309020205020404" pitchFamily="49" charset="0"/>
                  <a:cs typeface="Courier New" panose="02070309020205020404" pitchFamily="49" charset="0"/>
                </a:rPr>
                <a:t>NumPy_views_and_copies.ipynb</a:t>
              </a:r>
              <a:endParaRPr lang="en-DE" sz="1400" b="1" dirty="0">
                <a:solidFill>
                  <a:schemeClr val="tx1"/>
                </a:solidFill>
                <a:latin typeface="Courier New" panose="02070309020205020404" pitchFamily="49" charset="0"/>
                <a:cs typeface="Courier New" panose="02070309020205020404" pitchFamily="49" charset="0"/>
              </a:endParaRPr>
            </a:p>
          </p:txBody>
        </p:sp>
      </p:grpSp>
      <p:pic>
        <p:nvPicPr>
          <p:cNvPr id="1026" name="Picture 2" descr="Kaleidoscope Of Colorful Vegetables And by Hiroshi Watanabe">
            <a:extLst>
              <a:ext uri="{FF2B5EF4-FFF2-40B4-BE49-F238E27FC236}">
                <a16:creationId xmlns:a16="http://schemas.microsoft.com/office/drawing/2014/main" id="{0B451B4C-B58A-6A07-2C5D-1380F189A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152" y="2615945"/>
            <a:ext cx="352839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411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483B-D2DF-E679-1EE5-49CCCB57B6E1}"/>
              </a:ext>
            </a:extLst>
          </p:cNvPr>
          <p:cNvSpPr>
            <a:spLocks noGrp="1"/>
          </p:cNvSpPr>
          <p:nvPr>
            <p:ph type="title"/>
          </p:nvPr>
        </p:nvSpPr>
        <p:spPr/>
        <p:txBody>
          <a:bodyPr/>
          <a:lstStyle/>
          <a:p>
            <a:r>
              <a:rPr lang="en-US" dirty="0"/>
              <a:t>NumPy views and copies</a:t>
            </a:r>
          </a:p>
        </p:txBody>
      </p:sp>
      <p:sp>
        <p:nvSpPr>
          <p:cNvPr id="3" name="Content Placeholder 2">
            <a:extLst>
              <a:ext uri="{FF2B5EF4-FFF2-40B4-BE49-F238E27FC236}">
                <a16:creationId xmlns:a16="http://schemas.microsoft.com/office/drawing/2014/main" id="{F2C2EBAD-B6BC-4F66-2082-609F1CC7C2B8}"/>
              </a:ext>
            </a:extLst>
          </p:cNvPr>
          <p:cNvSpPr>
            <a:spLocks noGrp="1"/>
          </p:cNvSpPr>
          <p:nvPr>
            <p:ph idx="1"/>
          </p:nvPr>
        </p:nvSpPr>
        <p:spPr>
          <a:xfrm>
            <a:off x="838200" y="1700808"/>
            <a:ext cx="10515600" cy="4451560"/>
          </a:xfrm>
        </p:spPr>
        <p:txBody>
          <a:bodyPr>
            <a:normAutofit/>
          </a:bodyPr>
          <a:lstStyle/>
          <a:p>
            <a:pPr marL="0" indent="0">
              <a:buNone/>
            </a:pPr>
            <a:r>
              <a:rPr lang="en-US" sz="3000" dirty="0"/>
              <a:t>View</a:t>
            </a:r>
          </a:p>
          <a:p>
            <a:pPr lvl="1"/>
            <a:r>
              <a:rPr lang="en-US" sz="2600" dirty="0"/>
              <a:t>accessing the array without changing the memory block </a:t>
            </a:r>
          </a:p>
          <a:p>
            <a:pPr lvl="1"/>
            <a:r>
              <a:rPr lang="en-US" sz="2600" dirty="0"/>
              <a:t>slicing gives views</a:t>
            </a:r>
          </a:p>
          <a:p>
            <a:pPr lvl="1"/>
            <a:r>
              <a:rPr lang="en-US" sz="2600" dirty="0"/>
              <a:t>in-place operations modify the memory block and all of its views</a:t>
            </a:r>
            <a:endParaRPr lang="en-US" dirty="0"/>
          </a:p>
          <a:p>
            <a:pPr marL="0" indent="0">
              <a:buNone/>
            </a:pPr>
            <a:r>
              <a:rPr lang="en-US" sz="3000" dirty="0"/>
              <a:t>Copy</a:t>
            </a:r>
          </a:p>
          <a:p>
            <a:pPr lvl="1"/>
            <a:r>
              <a:rPr lang="en-US" sz="2600" dirty="0"/>
              <a:t>when a copy of an array needs to be created, it allocates a separate memory block and associates it with a new metadata</a:t>
            </a:r>
          </a:p>
          <a:p>
            <a:pPr lvl="1"/>
            <a:r>
              <a:rPr lang="en-US" sz="2600" dirty="0"/>
              <a:t> fancy indexing always gives copies</a:t>
            </a:r>
          </a:p>
          <a:p>
            <a:pPr lvl="1"/>
            <a:r>
              <a:rPr lang="en-US" sz="2600" dirty="0"/>
              <a:t>a copy can be forced by method .copy()</a:t>
            </a:r>
            <a:endParaRPr lang="en-US" sz="3000" dirty="0"/>
          </a:p>
          <a:p>
            <a:pPr marL="457200" lvl="1" indent="0">
              <a:buNone/>
            </a:pPr>
            <a:endParaRPr lang="en-US" sz="2600" dirty="0"/>
          </a:p>
        </p:txBody>
      </p:sp>
      <p:sp>
        <p:nvSpPr>
          <p:cNvPr id="4" name="Date Placeholder 3">
            <a:extLst>
              <a:ext uri="{FF2B5EF4-FFF2-40B4-BE49-F238E27FC236}">
                <a16:creationId xmlns:a16="http://schemas.microsoft.com/office/drawing/2014/main" id="{48F67ED2-239D-1AA7-2409-E23E45A98F6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24FB893-0E2D-E7C6-223C-E3A70850C8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10593602-B1AC-C90D-7606-E71109A3A672}"/>
              </a:ext>
            </a:extLst>
          </p:cNvPr>
          <p:cNvSpPr>
            <a:spLocks noGrp="1"/>
          </p:cNvSpPr>
          <p:nvPr>
            <p:ph type="sldNum" sz="quarter" idx="12"/>
          </p:nvPr>
        </p:nvSpPr>
        <p:spPr/>
        <p:txBody>
          <a:bodyPr/>
          <a:lstStyle/>
          <a:p>
            <a:fld id="{EF79ADEA-B933-47CC-A4E9-04E6298B917C}" type="slidenum">
              <a:rPr lang="en-US" smtClean="0"/>
              <a:pPr/>
              <a:t>48</a:t>
            </a:fld>
            <a:endParaRPr lang="en-US"/>
          </a:p>
        </p:txBody>
      </p:sp>
      <p:grpSp>
        <p:nvGrpSpPr>
          <p:cNvPr id="7" name="Group 6">
            <a:extLst>
              <a:ext uri="{FF2B5EF4-FFF2-40B4-BE49-F238E27FC236}">
                <a16:creationId xmlns:a16="http://schemas.microsoft.com/office/drawing/2014/main" id="{FD62AFA2-9403-C60D-AB62-6A8F5F4A2108}"/>
              </a:ext>
            </a:extLst>
          </p:cNvPr>
          <p:cNvGrpSpPr/>
          <p:nvPr/>
        </p:nvGrpSpPr>
        <p:grpSpPr>
          <a:xfrm>
            <a:off x="6814753" y="287474"/>
            <a:ext cx="4539047" cy="1017923"/>
            <a:chOff x="7544544" y="377602"/>
            <a:chExt cx="4539047" cy="1017923"/>
          </a:xfrm>
        </p:grpSpPr>
        <p:sp>
          <p:nvSpPr>
            <p:cNvPr id="8" name="Rectangle 7">
              <a:extLst>
                <a:ext uri="{FF2B5EF4-FFF2-40B4-BE49-F238E27FC236}">
                  <a16:creationId xmlns:a16="http://schemas.microsoft.com/office/drawing/2014/main" id="{9C3DA188-0421-1750-2FF8-A1F5832D6EC7}"/>
                </a:ext>
              </a:extLst>
            </p:cNvPr>
            <p:cNvSpPr/>
            <p:nvPr/>
          </p:nvSpPr>
          <p:spPr>
            <a:xfrm>
              <a:off x="7544544" y="405338"/>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68D36C9E-B2E6-E160-55DA-03691CD47A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8247" y="560286"/>
              <a:ext cx="710164" cy="631257"/>
            </a:xfrm>
            <a:prstGeom prst="rect">
              <a:avLst/>
            </a:prstGeom>
          </p:spPr>
        </p:pic>
        <p:sp>
          <p:nvSpPr>
            <p:cNvPr id="10" name="TextBox 9">
              <a:extLst>
                <a:ext uri="{FF2B5EF4-FFF2-40B4-BE49-F238E27FC236}">
                  <a16:creationId xmlns:a16="http://schemas.microsoft.com/office/drawing/2014/main" id="{1BF7FCAD-A5CA-1F4C-3A76-9CC5D97E140B}"/>
                </a:ext>
              </a:extLst>
            </p:cNvPr>
            <p:cNvSpPr txBox="1"/>
            <p:nvPr/>
          </p:nvSpPr>
          <p:spPr>
            <a:xfrm>
              <a:off x="8316096" y="3776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CA7A93DD-BB20-B3D3-E3B0-BE882D985413}"/>
                </a:ext>
              </a:extLst>
            </p:cNvPr>
            <p:cNvSpPr txBox="1"/>
            <p:nvPr/>
          </p:nvSpPr>
          <p:spPr>
            <a:xfrm>
              <a:off x="8722914" y="695283"/>
              <a:ext cx="2676975"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NumPy/</a:t>
              </a:r>
              <a:r>
                <a:rPr lang="en-GB" sz="1400" b="1" dirty="0" err="1">
                  <a:latin typeface="Courier New" panose="02070309020205020404" pitchFamily="49" charset="0"/>
                  <a:cs typeface="Courier New" panose="02070309020205020404" pitchFamily="49" charset="0"/>
                </a:rPr>
                <a:t>NumPy_views_and_copies.ipynb</a:t>
              </a:r>
              <a:endParaRPr lang="en-DE" sz="1400" b="1" dirty="0">
                <a:solidFill>
                  <a:schemeClr val="tx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227339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483B-D2DF-E679-1EE5-49CCCB57B6E1}"/>
              </a:ext>
            </a:extLst>
          </p:cNvPr>
          <p:cNvSpPr>
            <a:spLocks noGrp="1"/>
          </p:cNvSpPr>
          <p:nvPr>
            <p:ph type="title"/>
          </p:nvPr>
        </p:nvSpPr>
        <p:spPr/>
        <p:txBody>
          <a:bodyPr/>
          <a:lstStyle/>
          <a:p>
            <a:r>
              <a:rPr lang="en-US" dirty="0"/>
              <a:t>NumPy views and copies</a:t>
            </a:r>
          </a:p>
        </p:txBody>
      </p:sp>
      <p:sp>
        <p:nvSpPr>
          <p:cNvPr id="4" name="Date Placeholder 3">
            <a:extLst>
              <a:ext uri="{FF2B5EF4-FFF2-40B4-BE49-F238E27FC236}">
                <a16:creationId xmlns:a16="http://schemas.microsoft.com/office/drawing/2014/main" id="{48F67ED2-239D-1AA7-2409-E23E45A98F6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24FB893-0E2D-E7C6-223C-E3A70850C8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10593602-B1AC-C90D-7606-E71109A3A672}"/>
              </a:ext>
            </a:extLst>
          </p:cNvPr>
          <p:cNvSpPr>
            <a:spLocks noGrp="1"/>
          </p:cNvSpPr>
          <p:nvPr>
            <p:ph type="sldNum" sz="quarter" idx="12"/>
          </p:nvPr>
        </p:nvSpPr>
        <p:spPr/>
        <p:txBody>
          <a:bodyPr/>
          <a:lstStyle/>
          <a:p>
            <a:fld id="{EF79ADEA-B933-47CC-A4E9-04E6298B917C}" type="slidenum">
              <a:rPr lang="en-US" smtClean="0"/>
              <a:pPr/>
              <a:t>49</a:t>
            </a:fld>
            <a:endParaRPr lang="en-US"/>
          </a:p>
        </p:txBody>
      </p:sp>
      <p:grpSp>
        <p:nvGrpSpPr>
          <p:cNvPr id="12" name="Group 11">
            <a:extLst>
              <a:ext uri="{FF2B5EF4-FFF2-40B4-BE49-F238E27FC236}">
                <a16:creationId xmlns:a16="http://schemas.microsoft.com/office/drawing/2014/main" id="{2A3843FC-6989-7AF7-59CA-65C1F7F7003B}"/>
              </a:ext>
            </a:extLst>
          </p:cNvPr>
          <p:cNvGrpSpPr/>
          <p:nvPr/>
        </p:nvGrpSpPr>
        <p:grpSpPr>
          <a:xfrm>
            <a:off x="4045527" y="5197229"/>
            <a:ext cx="4539047" cy="1040083"/>
            <a:chOff x="7432845" y="224587"/>
            <a:chExt cx="4539047" cy="1040083"/>
          </a:xfrm>
        </p:grpSpPr>
        <p:sp>
          <p:nvSpPr>
            <p:cNvPr id="13" name="Rectangle 12">
              <a:extLst>
                <a:ext uri="{FF2B5EF4-FFF2-40B4-BE49-F238E27FC236}">
                  <a16:creationId xmlns:a16="http://schemas.microsoft.com/office/drawing/2014/main" id="{B1CF4C97-AFA3-BDF5-C0DC-CA4453E304BB}"/>
                </a:ext>
              </a:extLst>
            </p:cNvPr>
            <p:cNvSpPr/>
            <p:nvPr/>
          </p:nvSpPr>
          <p:spPr>
            <a:xfrm>
              <a:off x="7432845" y="274483"/>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907CCD2C-F4A7-6E3C-610E-F4C59B3563A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15" name="Graphic 14">
              <a:extLst>
                <a:ext uri="{FF2B5EF4-FFF2-40B4-BE49-F238E27FC236}">
                  <a16:creationId xmlns:a16="http://schemas.microsoft.com/office/drawing/2014/main" id="{BC29C379-6E9E-A80C-B045-CB0844326C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6" name="TextBox 15">
              <a:extLst>
                <a:ext uri="{FF2B5EF4-FFF2-40B4-BE49-F238E27FC236}">
                  <a16:creationId xmlns:a16="http://schemas.microsoft.com/office/drawing/2014/main" id="{DB3E2088-2E69-D59D-C191-2E48A98FC74A}"/>
                </a:ext>
              </a:extLst>
            </p:cNvPr>
            <p:cNvSpPr txBox="1"/>
            <p:nvPr/>
          </p:nvSpPr>
          <p:spPr>
            <a:xfrm>
              <a:off x="8606652" y="551365"/>
              <a:ext cx="2593688" cy="523220"/>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view_or_copy</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view_or_copy.ipynb</a:t>
              </a:r>
              <a:endParaRPr lang="en-DE" sz="1400" dirty="0">
                <a:solidFill>
                  <a:schemeClr val="tx1"/>
                </a:solidFill>
                <a:latin typeface="Courier New" panose="02070309020205020404" pitchFamily="49" charset="0"/>
                <a:cs typeface="Courier New" panose="02070309020205020404" pitchFamily="49" charset="0"/>
              </a:endParaRPr>
            </a:p>
          </p:txBody>
        </p:sp>
      </p:grpSp>
      <p:sp>
        <p:nvSpPr>
          <p:cNvPr id="25" name="Content Placeholder 2">
            <a:extLst>
              <a:ext uri="{FF2B5EF4-FFF2-40B4-BE49-F238E27FC236}">
                <a16:creationId xmlns:a16="http://schemas.microsoft.com/office/drawing/2014/main" id="{DDB8B333-AA04-DB22-58FB-5BBEF61673C4}"/>
              </a:ext>
            </a:extLst>
          </p:cNvPr>
          <p:cNvSpPr txBox="1">
            <a:spLocks/>
          </p:cNvSpPr>
          <p:nvPr/>
        </p:nvSpPr>
        <p:spPr>
          <a:xfrm>
            <a:off x="838200" y="1065672"/>
            <a:ext cx="10515600" cy="4451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View</a:t>
            </a:r>
          </a:p>
          <a:p>
            <a:pPr lvl="1"/>
            <a:r>
              <a:rPr lang="en-US" sz="2600" dirty="0"/>
              <a:t>accessing the array without changing the memory block </a:t>
            </a:r>
          </a:p>
          <a:p>
            <a:pPr lvl="1"/>
            <a:r>
              <a:rPr lang="en-US" sz="2600" dirty="0"/>
              <a:t>slicing gives views</a:t>
            </a:r>
          </a:p>
          <a:p>
            <a:pPr lvl="1"/>
            <a:r>
              <a:rPr lang="en-US" sz="2600" dirty="0"/>
              <a:t>in-place operations modify the memory block and all of its views</a:t>
            </a:r>
            <a:endParaRPr lang="en-US" dirty="0"/>
          </a:p>
          <a:p>
            <a:pPr marL="0" indent="0">
              <a:buFont typeface="Arial" panose="020B0604020202020204" pitchFamily="34" charset="0"/>
              <a:buNone/>
            </a:pPr>
            <a:r>
              <a:rPr lang="en-US" sz="3000" dirty="0"/>
              <a:t>Copy</a:t>
            </a:r>
          </a:p>
          <a:p>
            <a:pPr lvl="1"/>
            <a:r>
              <a:rPr lang="en-US" sz="2600" dirty="0"/>
              <a:t>when a copy of an array needs to be created, it allocates a separate memory block and associates it with a new metadata</a:t>
            </a:r>
          </a:p>
          <a:p>
            <a:pPr lvl="1"/>
            <a:r>
              <a:rPr lang="en-US" sz="2600" dirty="0"/>
              <a:t> fancy indexing always gives copies</a:t>
            </a:r>
          </a:p>
          <a:p>
            <a:pPr lvl="1"/>
            <a:r>
              <a:rPr lang="en-US" sz="2600" dirty="0"/>
              <a:t>a copy can be forced by method .copy()</a:t>
            </a:r>
            <a:endParaRPr lang="en-US" sz="3000" dirty="0"/>
          </a:p>
          <a:p>
            <a:pPr marL="457200" lvl="1" indent="0">
              <a:buFont typeface="Arial" panose="020B0604020202020204" pitchFamily="34" charset="0"/>
              <a:buNone/>
            </a:pPr>
            <a:endParaRPr lang="en-US" sz="2600" dirty="0"/>
          </a:p>
        </p:txBody>
      </p:sp>
    </p:spTree>
    <p:extLst>
      <p:ext uri="{BB962C8B-B14F-4D97-AF65-F5344CB8AC3E}">
        <p14:creationId xmlns:p14="http://schemas.microsoft.com/office/powerpoint/2010/main" val="301282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11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50</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7662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51</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a:solidFill>
                  <a:schemeClr val="accent1">
                    <a:lumMod val="60000"/>
                    <a:lumOff val="40000"/>
                  </a:schemeClr>
                </a:solidFill>
              </a:rPr>
              <a:t>NumPy </a:t>
            </a:r>
            <a:r>
              <a:rPr lang="en-CH" b="1" dirty="0">
                <a:solidFill>
                  <a:schemeClr val="accent1">
                    <a:lumMod val="60000"/>
                    <a:lumOff val="40000"/>
                  </a:schemeClr>
                </a:solidFill>
              </a:rPr>
              <a:t>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292A0B3C-F535-C515-7BA9-63C0DA243A54}"/>
              </a:ext>
            </a:extLst>
          </p:cNvPr>
          <p:cNvSpPr/>
          <p:nvPr/>
        </p:nvSpPr>
        <p:spPr>
          <a:xfrm>
            <a:off x="6879070" y="3482294"/>
            <a:ext cx="4257490" cy="1273176"/>
          </a:xfrm>
          <a:prstGeom prst="rect">
            <a:avLst/>
          </a:prstGeom>
          <a:solidFill>
            <a:schemeClr val="accent5">
              <a:lumMod val="60000"/>
              <a:lumOff val="40000"/>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745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Kaleidoscope Of Colorful Vegetables And by Hiroshi Watanabe">
            <a:extLst>
              <a:ext uri="{FF2B5EF4-FFF2-40B4-BE49-F238E27FC236}">
                <a16:creationId xmlns:a16="http://schemas.microsoft.com/office/drawing/2014/main" id="{BA4E96D2-A9FF-6187-27A0-62E7A64EF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401" b="8175"/>
          <a:stretch/>
        </p:blipFill>
        <p:spPr bwMode="auto">
          <a:xfrm>
            <a:off x="7512099" y="4329970"/>
            <a:ext cx="3528392" cy="19908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a:t>NumPy </a:t>
            </a:r>
            <a:r>
              <a:rPr lang="en-CH" sz="3200" dirty="0"/>
              <a:t>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52</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4"/>
          <a:stretch>
            <a:fillRect/>
          </a:stretch>
        </p:blipFill>
        <p:spPr>
          <a:xfrm>
            <a:off x="321980" y="2125380"/>
            <a:ext cx="5544616" cy="3374350"/>
          </a:xfrm>
          <a:prstGeom prst="rect">
            <a:avLst/>
          </a:prstGeom>
        </p:spPr>
      </p:pic>
      <p:pic>
        <p:nvPicPr>
          <p:cNvPr id="6" name="Picture 5">
            <a:extLst>
              <a:ext uri="{FF2B5EF4-FFF2-40B4-BE49-F238E27FC236}">
                <a16:creationId xmlns:a16="http://schemas.microsoft.com/office/drawing/2014/main" id="{E2709D46-A6A5-2595-B161-7D031D4EC2D5}"/>
              </a:ext>
            </a:extLst>
          </p:cNvPr>
          <p:cNvPicPr>
            <a:picLocks noChangeAspect="1"/>
          </p:cNvPicPr>
          <p:nvPr/>
        </p:nvPicPr>
        <p:blipFill rotWithShape="1">
          <a:blip r:embed="rId5"/>
          <a:srcRect l="12175" t="3011" r="23610" b="3011"/>
          <a:stretch/>
        </p:blipFill>
        <p:spPr>
          <a:xfrm>
            <a:off x="7205717" y="1268760"/>
            <a:ext cx="4141156" cy="3364867"/>
          </a:xfrm>
          <a:prstGeom prst="rect">
            <a:avLst/>
          </a:prstGeom>
        </p:spPr>
      </p:pic>
    </p:spTree>
    <p:extLst>
      <p:ext uri="{BB962C8B-B14F-4D97-AF65-F5344CB8AC3E}">
        <p14:creationId xmlns:p14="http://schemas.microsoft.com/office/powerpoint/2010/main" val="721929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8394-9297-BF78-899E-FE0EA9DA4F02}"/>
              </a:ext>
            </a:extLst>
          </p:cNvPr>
          <p:cNvSpPr>
            <a:spLocks noGrp="1"/>
          </p:cNvSpPr>
          <p:nvPr>
            <p:ph type="title"/>
          </p:nvPr>
        </p:nvSpPr>
        <p:spPr>
          <a:xfrm>
            <a:off x="838200" y="365125"/>
            <a:ext cx="5545832" cy="903635"/>
          </a:xfrm>
        </p:spPr>
        <p:txBody>
          <a:bodyPr>
            <a:normAutofit fontScale="90000"/>
          </a:bodyPr>
          <a:lstStyle/>
          <a:p>
            <a:r>
              <a:rPr lang="en-GB" b="0" i="0" dirty="0">
                <a:solidFill>
                  <a:srgbClr val="000000"/>
                </a:solidFill>
                <a:effectLst/>
                <a:highlight>
                  <a:srgbClr val="FFFFFF"/>
                </a:highlight>
                <a:latin typeface="Source Sans Pro" panose="020B0503030403020204" pitchFamily="34" charset="0"/>
              </a:rPr>
              <a:t>Broadcasting notebook summary</a:t>
            </a:r>
            <a:endParaRPr lang="en-US" dirty="0"/>
          </a:p>
        </p:txBody>
      </p:sp>
      <p:sp>
        <p:nvSpPr>
          <p:cNvPr id="3" name="Content Placeholder 2">
            <a:extLst>
              <a:ext uri="{FF2B5EF4-FFF2-40B4-BE49-F238E27FC236}">
                <a16:creationId xmlns:a16="http://schemas.microsoft.com/office/drawing/2014/main" id="{26F72925-017E-7905-790B-D87174595A7A}"/>
              </a:ext>
            </a:extLst>
          </p:cNvPr>
          <p:cNvSpPr>
            <a:spLocks noGrp="1"/>
          </p:cNvSpPr>
          <p:nvPr>
            <p:ph idx="1"/>
          </p:nvPr>
        </p:nvSpPr>
        <p:spPr>
          <a:xfrm>
            <a:off x="767408" y="1761157"/>
            <a:ext cx="10515600" cy="4692179"/>
          </a:xfrm>
        </p:spPr>
        <p:txBody>
          <a:bodyPr>
            <a:normAutofit/>
          </a:bodyPr>
          <a:lstStyle/>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how NumPy treats arrays with different shapes during arithmetic operations</a:t>
            </a:r>
          </a:p>
          <a:p>
            <a:pPr algn="l">
              <a:buFont typeface="Arial" panose="020B0604020202020204" pitchFamily="34" charset="0"/>
              <a:buChar char="•"/>
            </a:pPr>
            <a:endParaRPr lang="en-GB" b="0" i="0" dirty="0">
              <a:solidFill>
                <a:srgbClr val="000000"/>
              </a:solidFill>
              <a:effectLst/>
              <a:highlight>
                <a:srgbClr val="FFFFFF"/>
              </a:highlight>
              <a:latin typeface="Source Sans Pro" panose="020B0503030403020204" pitchFamily="34" charset="0"/>
            </a:endParaRP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Rules of broadcasting</a:t>
            </a:r>
          </a:p>
          <a:p>
            <a:pPr lvl="1"/>
            <a:r>
              <a:rPr lang="en-GB" b="1" i="0" dirty="0">
                <a:solidFill>
                  <a:srgbClr val="000000"/>
                </a:solidFill>
                <a:effectLst/>
                <a:highlight>
                  <a:srgbClr val="FFFFFF"/>
                </a:highlight>
                <a:latin typeface="Source Sans Pro" panose="020B0503030403020204" pitchFamily="34" charset="0"/>
              </a:rPr>
              <a:t>1: </a:t>
            </a:r>
            <a:r>
              <a:rPr lang="en-GB" b="0" i="0" dirty="0">
                <a:solidFill>
                  <a:srgbClr val="000000"/>
                </a:solidFill>
                <a:effectLst/>
                <a:highlight>
                  <a:srgbClr val="FFFFFF"/>
                </a:highlight>
                <a:latin typeface="Source Sans Pro" panose="020B0503030403020204" pitchFamily="34" charset="0"/>
              </a:rPr>
              <a:t>If the two arrays differ in their number of dimensions, the shape of the one with fewer dimensions is </a:t>
            </a:r>
            <a:r>
              <a:rPr lang="en-GB" b="0" i="1" dirty="0">
                <a:solidFill>
                  <a:srgbClr val="000000"/>
                </a:solidFill>
                <a:effectLst/>
                <a:highlight>
                  <a:srgbClr val="FFFFFF"/>
                </a:highlight>
                <a:latin typeface="Source Sans Pro" panose="020B0503030403020204" pitchFamily="34" charset="0"/>
              </a:rPr>
              <a:t>padded</a:t>
            </a:r>
            <a:r>
              <a:rPr lang="en-GB" b="0" i="0" dirty="0">
                <a:solidFill>
                  <a:srgbClr val="000000"/>
                </a:solidFill>
                <a:effectLst/>
                <a:highlight>
                  <a:srgbClr val="FFFFFF"/>
                </a:highlight>
                <a:latin typeface="Source Sans Pro" panose="020B0503030403020204" pitchFamily="34" charset="0"/>
              </a:rPr>
              <a:t> with ones on its leading (left) side.</a:t>
            </a:r>
          </a:p>
          <a:p>
            <a:pPr lvl="1"/>
            <a:r>
              <a:rPr lang="en-GB" b="1" i="0" dirty="0">
                <a:solidFill>
                  <a:srgbClr val="000000"/>
                </a:solidFill>
                <a:effectLst/>
                <a:highlight>
                  <a:srgbClr val="FFFFFF"/>
                </a:highlight>
                <a:latin typeface="Source Sans Pro" panose="020B0503030403020204" pitchFamily="34" charset="0"/>
              </a:rPr>
              <a:t>2: </a:t>
            </a:r>
            <a:r>
              <a:rPr lang="en-GB" b="0" i="0" dirty="0">
                <a:solidFill>
                  <a:srgbClr val="000000"/>
                </a:solidFill>
                <a:effectLst/>
                <a:highlight>
                  <a:srgbClr val="FFFFFF"/>
                </a:highlight>
                <a:latin typeface="Source Sans Pro" panose="020B0503030403020204" pitchFamily="34" charset="0"/>
              </a:rPr>
              <a:t>If the shape of the two arrays does not match in any dimension, the array with shape equal to 1 in that dimension is stretched to match the other shape.</a:t>
            </a:r>
          </a:p>
          <a:p>
            <a:pPr lvl="1"/>
            <a:r>
              <a:rPr lang="en-GB" b="1" i="0" dirty="0">
                <a:solidFill>
                  <a:srgbClr val="000000"/>
                </a:solidFill>
                <a:effectLst/>
                <a:highlight>
                  <a:srgbClr val="FFFFFF"/>
                </a:highlight>
                <a:latin typeface="Source Sans Pro" panose="020B0503030403020204" pitchFamily="34" charset="0"/>
              </a:rPr>
              <a:t>3: </a:t>
            </a:r>
            <a:r>
              <a:rPr lang="en-GB" b="0" i="0" dirty="0">
                <a:solidFill>
                  <a:srgbClr val="000000"/>
                </a:solidFill>
                <a:effectLst/>
                <a:highlight>
                  <a:srgbClr val="FFFFFF"/>
                </a:highlight>
                <a:latin typeface="Source Sans Pro" panose="020B0503030403020204" pitchFamily="34" charset="0"/>
              </a:rPr>
              <a:t>If in any dimension the sizes disagree and neither is equal to 1, an error is raised.</a:t>
            </a:r>
          </a:p>
          <a:p>
            <a:endParaRPr lang="en-US" dirty="0"/>
          </a:p>
        </p:txBody>
      </p:sp>
      <p:sp>
        <p:nvSpPr>
          <p:cNvPr id="4" name="Date Placeholder 3">
            <a:extLst>
              <a:ext uri="{FF2B5EF4-FFF2-40B4-BE49-F238E27FC236}">
                <a16:creationId xmlns:a16="http://schemas.microsoft.com/office/drawing/2014/main" id="{A71A990E-948E-E164-8594-ED9EA46AA12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4576BAE-E183-D8A4-CE69-82763C05031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65970B4-1A31-0DC3-04E0-C7A07ABF7361}"/>
              </a:ext>
            </a:extLst>
          </p:cNvPr>
          <p:cNvSpPr>
            <a:spLocks noGrp="1"/>
          </p:cNvSpPr>
          <p:nvPr>
            <p:ph type="sldNum" sz="quarter" idx="12"/>
          </p:nvPr>
        </p:nvSpPr>
        <p:spPr/>
        <p:txBody>
          <a:bodyPr/>
          <a:lstStyle/>
          <a:p>
            <a:fld id="{EF79ADEA-B933-47CC-A4E9-04E6298B917C}" type="slidenum">
              <a:rPr lang="en-US" smtClean="0"/>
              <a:pPr/>
              <a:t>53</a:t>
            </a:fld>
            <a:endParaRPr lang="en-US"/>
          </a:p>
        </p:txBody>
      </p:sp>
      <p:grpSp>
        <p:nvGrpSpPr>
          <p:cNvPr id="8" name="Group 7">
            <a:extLst>
              <a:ext uri="{FF2B5EF4-FFF2-40B4-BE49-F238E27FC236}">
                <a16:creationId xmlns:a16="http://schemas.microsoft.com/office/drawing/2014/main" id="{8AD262AB-6A20-6C90-5CBA-9D9F8650E459}"/>
              </a:ext>
            </a:extLst>
          </p:cNvPr>
          <p:cNvGrpSpPr/>
          <p:nvPr/>
        </p:nvGrpSpPr>
        <p:grpSpPr>
          <a:xfrm>
            <a:off x="6814753" y="250837"/>
            <a:ext cx="4539047" cy="1017923"/>
            <a:chOff x="7544544" y="377602"/>
            <a:chExt cx="4539047" cy="1017923"/>
          </a:xfrm>
        </p:grpSpPr>
        <p:sp>
          <p:nvSpPr>
            <p:cNvPr id="9" name="Rectangle 8">
              <a:extLst>
                <a:ext uri="{FF2B5EF4-FFF2-40B4-BE49-F238E27FC236}">
                  <a16:creationId xmlns:a16="http://schemas.microsoft.com/office/drawing/2014/main" id="{978F781E-4D54-69F2-CEEB-EF71AD524A6A}"/>
                </a:ext>
              </a:extLst>
            </p:cNvPr>
            <p:cNvSpPr/>
            <p:nvPr/>
          </p:nvSpPr>
          <p:spPr>
            <a:xfrm>
              <a:off x="7544544" y="405338"/>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54D8C7B5-2CE7-9CBF-E4B7-ED498BD28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8247" y="560286"/>
              <a:ext cx="710164" cy="631257"/>
            </a:xfrm>
            <a:prstGeom prst="rect">
              <a:avLst/>
            </a:prstGeom>
          </p:spPr>
        </p:pic>
        <p:sp>
          <p:nvSpPr>
            <p:cNvPr id="11" name="TextBox 10">
              <a:extLst>
                <a:ext uri="{FF2B5EF4-FFF2-40B4-BE49-F238E27FC236}">
                  <a16:creationId xmlns:a16="http://schemas.microsoft.com/office/drawing/2014/main" id="{6C677BF6-A8C8-40B1-8E97-D053A30A794E}"/>
                </a:ext>
              </a:extLst>
            </p:cNvPr>
            <p:cNvSpPr txBox="1"/>
            <p:nvPr/>
          </p:nvSpPr>
          <p:spPr>
            <a:xfrm>
              <a:off x="8316096" y="377602"/>
              <a:ext cx="3482604" cy="369332"/>
            </a:xfrm>
            <a:prstGeom prst="rect">
              <a:avLst/>
            </a:prstGeom>
            <a:noFill/>
          </p:spPr>
          <p:txBody>
            <a:bodyPr wrap="square">
              <a:spAutoFit/>
            </a:bodyPr>
            <a:lstStyle/>
            <a:p>
              <a:pPr algn="ctr"/>
              <a:r>
                <a:rPr lang="en-GB" b="1" dirty="0">
                  <a:latin typeface="Courier New" panose="02070309020205020404" pitchFamily="49" charset="0"/>
                  <a:cs typeface="Courier New" panose="02070309020205020404" pitchFamily="49" charset="0"/>
                </a:rPr>
                <a:t>Dive in </a:t>
              </a:r>
              <a:r>
                <a:rPr lang="en-GB" b="1" dirty="0" err="1">
                  <a:latin typeface="Courier New" panose="02070309020205020404" pitchFamily="49" charset="0"/>
                  <a:cs typeface="Courier New" panose="02070309020205020404" pitchFamily="49" charset="0"/>
                </a:rPr>
                <a:t>Broadcastig</a:t>
              </a:r>
              <a:r>
                <a:rPr lang="en-GB" b="1" dirty="0">
                  <a:latin typeface="Courier New" panose="02070309020205020404" pitchFamily="49" charset="0"/>
                  <a:cs typeface="Courier New" panose="02070309020205020404" pitchFamily="49" charset="0"/>
                </a:rPr>
                <a:t> </a:t>
              </a:r>
              <a:endParaRPr lang="en-DE" b="1" dirty="0">
                <a:solidFill>
                  <a:schemeClr val="tx1"/>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2B99B32E-8409-2BC1-8799-D35876B72426}"/>
                </a:ext>
              </a:extLst>
            </p:cNvPr>
            <p:cNvSpPr txBox="1"/>
            <p:nvPr/>
          </p:nvSpPr>
          <p:spPr>
            <a:xfrm>
              <a:off x="8454428" y="6952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NumPy/</a:t>
              </a:r>
              <a:r>
                <a:rPr lang="en-GB" sz="1400" dirty="0" err="1">
                  <a:latin typeface="Courier New" panose="02070309020205020404" pitchFamily="49" charset="0"/>
                  <a:cs typeface="Courier New" panose="02070309020205020404" pitchFamily="49" charset="0"/>
                </a:rPr>
                <a:t>broadcasting.ipynb</a:t>
              </a:r>
              <a:endParaRPr lang="en-DE" sz="1400" dirty="0">
                <a:solidFill>
                  <a:schemeClr val="tx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448418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54</a:t>
            </a:fld>
            <a:endParaRPr lang="en-US"/>
          </a:p>
        </p:txBody>
      </p:sp>
      <p:pic>
        <p:nvPicPr>
          <p:cNvPr id="1028" name="Picture 4">
            <a:extLst>
              <a:ext uri="{FF2B5EF4-FFF2-40B4-BE49-F238E27FC236}">
                <a16:creationId xmlns:a16="http://schemas.microsoft.com/office/drawing/2014/main" id="{FFC6B92C-99A5-DBA6-D563-45CC2C8278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833" b="89958" l="7725" r="89914">
                        <a14:foregroundMark x1="34549" y1="35565" x2="39056" y2="34728"/>
                        <a14:foregroundMark x1="7725" y1="47908" x2="7725" y2="57113"/>
                        <a14:foregroundMark x1="7725" y1="57113" x2="10515" y2="60460"/>
                      </a14:backgroundRemoval>
                    </a14:imgEffect>
                  </a14:imgLayer>
                </a14:imgProps>
              </a:ext>
              <a:ext uri="{28A0092B-C50C-407E-A947-70E740481C1C}">
                <a14:useLocalDpi xmlns:a14="http://schemas.microsoft.com/office/drawing/2010/main" val="0"/>
              </a:ext>
            </a:extLst>
          </a:blip>
          <a:srcRect l="3764" t="16880" r="20799" b="16879"/>
          <a:stretch/>
        </p:blipFill>
        <p:spPr bwMode="auto">
          <a:xfrm>
            <a:off x="7112040" y="1907299"/>
            <a:ext cx="2210839" cy="199133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774C7E5-E943-54B0-03A2-03F9E27B81D1}"/>
              </a:ext>
            </a:extLst>
          </p:cNvPr>
          <p:cNvSpPr txBox="1">
            <a:spLocks/>
          </p:cNvSpPr>
          <p:nvPr/>
        </p:nvSpPr>
        <p:spPr>
          <a:xfrm>
            <a:off x="1064637" y="864144"/>
            <a:ext cx="10515600" cy="903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5400"/>
              <a:t>NumPy’s speed efficiency</a:t>
            </a:r>
            <a:endParaRPr lang="en-CH" sz="5400" dirty="0"/>
          </a:p>
        </p:txBody>
      </p:sp>
      <p:pic>
        <p:nvPicPr>
          <p:cNvPr id="1030" name="Picture 6">
            <a:extLst>
              <a:ext uri="{FF2B5EF4-FFF2-40B4-BE49-F238E27FC236}">
                <a16:creationId xmlns:a16="http://schemas.microsoft.com/office/drawing/2014/main" id="{666C167E-7690-EDF3-7150-DB38D3B7CC4E}"/>
              </a:ext>
            </a:extLst>
          </p:cNvPr>
          <p:cNvPicPr>
            <a:picLocks noChangeAspect="1" noChangeArrowheads="1"/>
          </p:cNvPicPr>
          <p:nvPr/>
        </p:nvPicPr>
        <p:blipFill>
          <a:blip r:embed="rId5">
            <a:alphaModFix amt="88000"/>
            <a:extLst>
              <a:ext uri="{BEBA8EAE-BF5A-486C-A8C5-ECC9F3942E4B}">
                <a14:imgProps xmlns:a14="http://schemas.microsoft.com/office/drawing/2010/main">
                  <a14:imgLayer r:embed="rId6">
                    <a14:imgEffect>
                      <a14:backgroundRemoval t="9278" b="98278" l="167" r="99250">
                        <a14:foregroundMark x1="29167" y1="43667" x2="10333" y2="31556"/>
                        <a14:foregroundMark x1="10333" y1="31556" x2="5667" y2="21667"/>
                        <a14:foregroundMark x1="4500" y1="20667" x2="1917" y2="20111"/>
                        <a14:foregroundMark x1="11417" y1="43500" x2="667" y2="44056"/>
                        <a14:foregroundMark x1="667" y1="44056" x2="167" y2="44278"/>
                        <a14:foregroundMark x1="73500" y1="45389" x2="99000" y2="45778"/>
                        <a14:foregroundMark x1="97250" y1="46000" x2="99250" y2="91778"/>
                        <a14:foregroundMark x1="99250" y1="91778" x2="99250" y2="91778"/>
                        <a14:foregroundMark x1="92917" y1="89444" x2="70083" y2="96444"/>
                        <a14:foregroundMark x1="70083" y1="96444" x2="26167" y2="98333"/>
                        <a14:foregroundMark x1="26167" y1="98333" x2="22500" y2="97778"/>
                        <a14:foregroundMark x1="80417" y1="45000" x2="82667" y2="24056"/>
                        <a14:foregroundMark x1="82667" y1="24056" x2="89417" y2="10611"/>
                        <a14:foregroundMark x1="89417" y1="10611" x2="89167" y2="10056"/>
                        <a14:foregroundMark x1="93500" y1="39056" x2="92917" y2="9278"/>
                      </a14:backgroundRemoval>
                    </a14:imgEffect>
                  </a14:imgLayer>
                </a14:imgProps>
              </a:ext>
              <a:ext uri="{28A0092B-C50C-407E-A947-70E740481C1C}">
                <a14:useLocalDpi xmlns:a14="http://schemas.microsoft.com/office/drawing/2010/main" val="0"/>
              </a:ext>
            </a:extLst>
          </a:blip>
          <a:srcRect/>
          <a:stretch>
            <a:fillRect/>
          </a:stretch>
        </p:blipFill>
        <p:spPr bwMode="auto">
          <a:xfrm>
            <a:off x="2082837" y="1650787"/>
            <a:ext cx="2997125" cy="44956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BB9A70B-9412-47BC-4358-A05248F9FAB8}"/>
              </a:ext>
            </a:extLst>
          </p:cNvPr>
          <p:cNvPicPr>
            <a:picLocks noChangeAspect="1" noChangeArrowheads="1"/>
          </p:cNvPicPr>
          <p:nvPr/>
        </p:nvPicPr>
        <p:blipFill rotWithShape="1">
          <a:blip r:embed="rId7">
            <a:alphaModFix amt="94000"/>
            <a:extLst>
              <a:ext uri="{BEBA8EAE-BF5A-486C-A8C5-ECC9F3942E4B}">
                <a14:imgProps xmlns:a14="http://schemas.microsoft.com/office/drawing/2010/main">
                  <a14:imgLayer r:embed="rId8">
                    <a14:imgEffect>
                      <a14:backgroundRemoval t="9946" b="89646" l="7000" r="90846">
                        <a14:foregroundMark x1="20846" y1="15259" x2="16308" y2="11580"/>
                        <a14:foregroundMark x1="16308" y1="11580" x2="9231" y2="43052"/>
                        <a14:foregroundMark x1="9231" y1="43052" x2="8462" y2="58174"/>
                        <a14:foregroundMark x1="8462" y1="58174" x2="9769" y2="68120"/>
                        <a14:foregroundMark x1="9769" y1="68120" x2="11923" y2="73978"/>
                        <a14:foregroundMark x1="11923" y1="73978" x2="13769" y2="71662"/>
                        <a14:foregroundMark x1="80231" y1="16349" x2="89538" y2="16485"/>
                        <a14:foregroundMark x1="89538" y1="16485" x2="90923" y2="70981"/>
                        <a14:foregroundMark x1="90923" y1="70981" x2="87154" y2="75886"/>
                        <a14:foregroundMark x1="87154" y1="75886" x2="82769" y2="75341"/>
                        <a14:foregroundMark x1="8769" y1="38828" x2="7077" y2="46049"/>
                        <a14:foregroundMark x1="7077" y1="46049" x2="7000" y2="46866"/>
                      </a14:backgroundRemoval>
                    </a14:imgEffect>
                  </a14:imgLayer>
                </a14:imgProps>
              </a:ext>
              <a:ext uri="{28A0092B-C50C-407E-A947-70E740481C1C}">
                <a14:useLocalDpi xmlns:a14="http://schemas.microsoft.com/office/drawing/2010/main" val="0"/>
              </a:ext>
            </a:extLst>
          </a:blip>
          <a:srcRect l="5080" t="8788" r="6479" b="9314"/>
          <a:stretch/>
        </p:blipFill>
        <p:spPr bwMode="auto">
          <a:xfrm>
            <a:off x="5853217" y="3898631"/>
            <a:ext cx="4600366" cy="2405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63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normAutofit/>
          </a:bodyPr>
          <a:lstStyle/>
          <a:p>
            <a:r>
              <a:rPr lang="en-US" dirty="0"/>
              <a:t>For-loops in Python vs in C</a:t>
            </a:r>
            <a:endParaRPr lang="en-CH" dirty="0"/>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a:xfrm>
            <a:off x="838200" y="1484784"/>
            <a:ext cx="6625952" cy="4692179"/>
          </a:xfrm>
        </p:spPr>
        <p:txBody>
          <a:bodyPr>
            <a:normAutofit/>
          </a:bodyPr>
          <a:lstStyle/>
          <a:p>
            <a:r>
              <a:rPr lang="en-DE" sz="2400" dirty="0">
                <a:latin typeface="Aptos" panose="020B0004020202020204" pitchFamily="34" charset="0"/>
                <a:ea typeface="Aptos" panose="020B0004020202020204" pitchFamily="34" charset="0"/>
                <a:cs typeface="Times New Roman" panose="02020603050405020304" pitchFamily="18" charset="0"/>
              </a:rPr>
              <a:t>D</a:t>
            </a:r>
            <a:r>
              <a:rPr lang="en-DE" sz="2400" dirty="0">
                <a:effectLst/>
                <a:latin typeface="Aptos" panose="020B0004020202020204" pitchFamily="34" charset="0"/>
                <a:ea typeface="Aptos" panose="020B0004020202020204" pitchFamily="34" charset="0"/>
                <a:cs typeface="Times New Roman" panose="02020603050405020304" pitchFamily="18" charset="0"/>
              </a:rPr>
              <a:t>ata is of a C numerical type </a:t>
            </a:r>
            <a:r>
              <a:rPr lang="en-DE" sz="2400" dirty="0">
                <a:effectLst/>
                <a:latin typeface="Aptos" panose="020B0004020202020204" pitchFamily="34" charset="0"/>
                <a:ea typeface="Aptos" panose="020B0004020202020204" pitchFamily="34" charset="0"/>
                <a:cs typeface="Times New Roman" panose="02020603050405020304" pitchFamily="18" charset="0"/>
                <a:sym typeface="Wingdings" pitchFamily="2" charset="2"/>
              </a:rPr>
              <a:t> regular </a:t>
            </a:r>
            <a:r>
              <a:rPr lang="en-DE" sz="2400" dirty="0">
                <a:effectLst/>
                <a:latin typeface="Aptos" panose="020B0004020202020204" pitchFamily="34" charset="0"/>
                <a:ea typeface="Aptos" panose="020B0004020202020204" pitchFamily="34" charset="0"/>
                <a:cs typeface="Times New Roman" panose="02020603050405020304" pitchFamily="18" charset="0"/>
              </a:rPr>
              <a:t>layout in memory</a:t>
            </a:r>
          </a:p>
          <a:p>
            <a:pPr lvl="1"/>
            <a:r>
              <a:rPr lang="en-DE" sz="2000" dirty="0">
                <a:effectLst/>
                <a:latin typeface="Aptos" panose="020B0004020202020204" pitchFamily="34" charset="0"/>
                <a:ea typeface="Aptos" panose="020B0004020202020204" pitchFamily="34" charset="0"/>
                <a:cs typeface="Times New Roman" panose="02020603050405020304" pitchFamily="18" charset="0"/>
              </a:rPr>
              <a:t>A C loop can jump from one memory location to the next by moving by “strides” bytes and accumulating the result</a:t>
            </a:r>
            <a:endParaRPr lang="en-DE" sz="2000" dirty="0">
              <a:effectLst/>
            </a:endParaRPr>
          </a:p>
          <a:p>
            <a:endParaRPr lang="en-CH" sz="2400"/>
          </a:p>
          <a:p>
            <a:r>
              <a:rPr lang="en-CH" sz="2400"/>
              <a:t>To </a:t>
            </a:r>
            <a:r>
              <a:rPr lang="en-CH" sz="2400" dirty="0"/>
              <a:t>get that performance, one needs to vectorize! it’s important to </a:t>
            </a:r>
            <a:r>
              <a:rPr lang="en-CH" sz="2400" u="sng" dirty="0"/>
              <a:t>avoid for-loops at </a:t>
            </a:r>
            <a:r>
              <a:rPr lang="en-CH" sz="2400" u="sng"/>
              <a:t>all costs</a:t>
            </a:r>
            <a:br>
              <a:rPr lang="en-US" sz="2400" u="sng" dirty="0"/>
            </a:br>
            <a:r>
              <a:rPr lang="en-US" sz="2400" b="1" dirty="0"/>
              <a:t>					       </a:t>
            </a:r>
            <a:r>
              <a:rPr lang="en-US" sz="1000" dirty="0"/>
              <a:t>(with NumPy in Python)</a:t>
            </a:r>
            <a:endParaRPr lang="en-CH" sz="1000" dirty="0"/>
          </a:p>
          <a:p>
            <a:pPr marL="0" indent="0">
              <a:buNone/>
            </a:pPr>
            <a:endParaRPr lang="en-CH" sz="2400" dirty="0"/>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55</a:t>
            </a:fld>
            <a:endParaRPr lang="en-US"/>
          </a:p>
        </p:txBody>
      </p:sp>
      <p:pic>
        <p:nvPicPr>
          <p:cNvPr id="7" name="Picture 4" descr="C++ talking to Python : r/ProgrammerHumor">
            <a:extLst>
              <a:ext uri="{FF2B5EF4-FFF2-40B4-BE49-F238E27FC236}">
                <a16:creationId xmlns:a16="http://schemas.microsoft.com/office/drawing/2014/main" id="{432F9DD6-62CA-A2DC-A293-23750B31B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2" y="1258615"/>
            <a:ext cx="4032448" cy="428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727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6">
            <a:extLst>
              <a:ext uri="{FF2B5EF4-FFF2-40B4-BE49-F238E27FC236}">
                <a16:creationId xmlns:a16="http://schemas.microsoft.com/office/drawing/2014/main" id="{53F46C4D-52F2-AFF7-AF1F-A2490B15524E}"/>
              </a:ext>
            </a:extLst>
          </p:cNvPr>
          <p:cNvSpPr>
            <a:spLocks noGrp="1"/>
          </p:cNvSpPr>
          <p:nvPr>
            <p:ph idx="1"/>
          </p:nvPr>
        </p:nvSpPr>
        <p:spPr>
          <a:xfrm>
            <a:off x="821967" y="1380306"/>
            <a:ext cx="7074233" cy="2984798"/>
          </a:xfrm>
        </p:spPr>
        <p:txBody>
          <a:bodyPr>
            <a:normAutofit/>
          </a:bodyPr>
          <a:lstStyle/>
          <a:p>
            <a:pPr marL="0" indent="0">
              <a:buNone/>
            </a:pPr>
            <a:r>
              <a:rPr lang="en-US" dirty="0"/>
              <a:t>operations performed on entire arrays </a:t>
            </a:r>
            <a:r>
              <a:rPr lang="en-US" b="1" dirty="0"/>
              <a:t>at once</a:t>
            </a:r>
            <a:endParaRPr lang="en-US" dirty="0"/>
          </a:p>
          <a:p>
            <a:pPr lvl="1">
              <a:buFont typeface="Wingdings" pitchFamily="2" charset="2"/>
              <a:buChar char="à"/>
            </a:pPr>
            <a:r>
              <a:rPr lang="en-US" dirty="0">
                <a:sym typeface="Wingdings" pitchFamily="2" charset="2"/>
              </a:rPr>
              <a:t>Faster computation</a:t>
            </a:r>
          </a:p>
          <a:p>
            <a:pPr lvl="1">
              <a:buFont typeface="Wingdings" pitchFamily="2" charset="2"/>
              <a:buChar char="à"/>
            </a:pPr>
            <a:r>
              <a:rPr lang="en-US" dirty="0"/>
              <a:t>no looping through each </a:t>
            </a:r>
            <a:br>
              <a:rPr lang="en-US" dirty="0"/>
            </a:br>
            <a:r>
              <a:rPr lang="en-US" dirty="0"/>
              <a:t>element individually</a:t>
            </a:r>
            <a:endParaRPr lang="en-US" dirty="0">
              <a:sym typeface="Wingdings" pitchFamily="2" charset="2"/>
            </a:endParaRPr>
          </a:p>
          <a:p>
            <a:pPr lvl="1">
              <a:buFont typeface="Wingdings" pitchFamily="2" charset="2"/>
              <a:buChar char="à"/>
            </a:pPr>
            <a:endParaRPr lang="en-US" dirty="0">
              <a:sym typeface="Wingdings" pitchFamily="2" charset="2"/>
            </a:endParaRPr>
          </a:p>
          <a:p>
            <a:pPr marL="457200" lvl="1" indent="0">
              <a:buNone/>
            </a:pPr>
            <a:endParaRPr lang="en-US" dirty="0"/>
          </a:p>
        </p:txBody>
      </p:sp>
      <p:sp>
        <p:nvSpPr>
          <p:cNvPr id="4" name="Date Placeholder 3">
            <a:extLst>
              <a:ext uri="{FF2B5EF4-FFF2-40B4-BE49-F238E27FC236}">
                <a16:creationId xmlns:a16="http://schemas.microsoft.com/office/drawing/2014/main" id="{97826E61-3F34-CA5A-CE23-61D688194FD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CF03947-E180-0C00-958D-263197CCF51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1323213-7CFC-8D0C-0AE5-7BFF611D4960}"/>
              </a:ext>
            </a:extLst>
          </p:cNvPr>
          <p:cNvSpPr>
            <a:spLocks noGrp="1"/>
          </p:cNvSpPr>
          <p:nvPr>
            <p:ph type="sldNum" sz="quarter" idx="12"/>
          </p:nvPr>
        </p:nvSpPr>
        <p:spPr/>
        <p:txBody>
          <a:bodyPr/>
          <a:lstStyle/>
          <a:p>
            <a:fld id="{EF79ADEA-B933-47CC-A4E9-04E6298B917C}" type="slidenum">
              <a:rPr lang="en-US" smtClean="0"/>
              <a:pPr/>
              <a:t>56</a:t>
            </a:fld>
            <a:endParaRPr lang="en-US"/>
          </a:p>
        </p:txBody>
      </p:sp>
      <p:pic>
        <p:nvPicPr>
          <p:cNvPr id="11" name="Picture 4">
            <a:extLst>
              <a:ext uri="{FF2B5EF4-FFF2-40B4-BE49-F238E27FC236}">
                <a16:creationId xmlns:a16="http://schemas.microsoft.com/office/drawing/2014/main" id="{2B097255-0B89-85D5-E95B-66BEB010542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833" b="89958" l="7725" r="89914">
                        <a14:foregroundMark x1="34549" y1="35565" x2="39056" y2="34728"/>
                        <a14:foregroundMark x1="7725" y1="47908" x2="7725" y2="57113"/>
                        <a14:foregroundMark x1="7725" y1="57113" x2="10515" y2="60460"/>
                      </a14:backgroundRemoval>
                    </a14:imgEffect>
                  </a14:imgLayer>
                </a14:imgProps>
              </a:ext>
              <a:ext uri="{28A0092B-C50C-407E-A947-70E740481C1C}">
                <a14:useLocalDpi xmlns:a14="http://schemas.microsoft.com/office/drawing/2010/main" val="0"/>
              </a:ext>
            </a:extLst>
          </a:blip>
          <a:srcRect l="3764" t="16880" r="20799" b="16879"/>
          <a:stretch/>
        </p:blipFill>
        <p:spPr bwMode="auto">
          <a:xfrm flipH="1">
            <a:off x="8602991" y="816942"/>
            <a:ext cx="2072076" cy="188570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FCBAFFC-6091-2C15-7E54-A2BDDB8711CC}"/>
              </a:ext>
            </a:extLst>
          </p:cNvPr>
          <p:cNvSpPr txBox="1">
            <a:spLocks/>
          </p:cNvSpPr>
          <p:nvPr/>
        </p:nvSpPr>
        <p:spPr>
          <a:xfrm>
            <a:off x="838200" y="365125"/>
            <a:ext cx="10515600" cy="903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Vectorization</a:t>
            </a:r>
            <a:endParaRPr lang="en-US" dirty="0"/>
          </a:p>
        </p:txBody>
      </p:sp>
    </p:spTree>
    <p:extLst>
      <p:ext uri="{BB962C8B-B14F-4D97-AF65-F5344CB8AC3E}">
        <p14:creationId xmlns:p14="http://schemas.microsoft.com/office/powerpoint/2010/main" val="546187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6">
            <a:extLst>
              <a:ext uri="{FF2B5EF4-FFF2-40B4-BE49-F238E27FC236}">
                <a16:creationId xmlns:a16="http://schemas.microsoft.com/office/drawing/2014/main" id="{53F46C4D-52F2-AFF7-AF1F-A2490B15524E}"/>
              </a:ext>
            </a:extLst>
          </p:cNvPr>
          <p:cNvSpPr>
            <a:spLocks noGrp="1"/>
          </p:cNvSpPr>
          <p:nvPr>
            <p:ph idx="1"/>
          </p:nvPr>
        </p:nvSpPr>
        <p:spPr>
          <a:xfrm>
            <a:off x="821967" y="1380306"/>
            <a:ext cx="7074233" cy="2984798"/>
          </a:xfrm>
        </p:spPr>
        <p:txBody>
          <a:bodyPr>
            <a:normAutofit/>
          </a:bodyPr>
          <a:lstStyle/>
          <a:p>
            <a:pPr marL="0" indent="0">
              <a:buNone/>
            </a:pPr>
            <a:r>
              <a:rPr lang="en-US" dirty="0"/>
              <a:t>operations performed on entire arrays </a:t>
            </a:r>
            <a:r>
              <a:rPr lang="en-US" b="1" dirty="0"/>
              <a:t>at once</a:t>
            </a:r>
            <a:endParaRPr lang="en-US" dirty="0"/>
          </a:p>
          <a:p>
            <a:pPr lvl="1">
              <a:buFont typeface="Wingdings" pitchFamily="2" charset="2"/>
              <a:buChar char="à"/>
            </a:pPr>
            <a:r>
              <a:rPr lang="en-US" dirty="0">
                <a:sym typeface="Wingdings" pitchFamily="2" charset="2"/>
              </a:rPr>
              <a:t>Faster computation</a:t>
            </a:r>
          </a:p>
          <a:p>
            <a:pPr lvl="1">
              <a:buFont typeface="Wingdings" pitchFamily="2" charset="2"/>
              <a:buChar char="à"/>
            </a:pPr>
            <a:r>
              <a:rPr lang="en-US" dirty="0"/>
              <a:t>no looping through each </a:t>
            </a:r>
            <a:br>
              <a:rPr lang="en-US" dirty="0"/>
            </a:br>
            <a:r>
              <a:rPr lang="en-US" dirty="0"/>
              <a:t>element individually</a:t>
            </a:r>
            <a:endParaRPr lang="en-US" dirty="0">
              <a:sym typeface="Wingdings" pitchFamily="2" charset="2"/>
            </a:endParaRPr>
          </a:p>
          <a:p>
            <a:pPr lvl="1">
              <a:buFont typeface="Wingdings" pitchFamily="2" charset="2"/>
              <a:buChar char="à"/>
            </a:pPr>
            <a:endParaRPr lang="en-US" dirty="0">
              <a:sym typeface="Wingdings" pitchFamily="2" charset="2"/>
            </a:endParaRPr>
          </a:p>
          <a:p>
            <a:pPr marL="457200" lvl="1" indent="0">
              <a:buNone/>
            </a:pPr>
            <a:endParaRPr lang="en-US" dirty="0"/>
          </a:p>
        </p:txBody>
      </p:sp>
      <p:sp>
        <p:nvSpPr>
          <p:cNvPr id="4" name="Date Placeholder 3">
            <a:extLst>
              <a:ext uri="{FF2B5EF4-FFF2-40B4-BE49-F238E27FC236}">
                <a16:creationId xmlns:a16="http://schemas.microsoft.com/office/drawing/2014/main" id="{97826E61-3F34-CA5A-CE23-61D688194FD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CF03947-E180-0C00-958D-263197CCF51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1323213-7CFC-8D0C-0AE5-7BFF611D4960}"/>
              </a:ext>
            </a:extLst>
          </p:cNvPr>
          <p:cNvSpPr>
            <a:spLocks noGrp="1"/>
          </p:cNvSpPr>
          <p:nvPr>
            <p:ph type="sldNum" sz="quarter" idx="12"/>
          </p:nvPr>
        </p:nvSpPr>
        <p:spPr/>
        <p:txBody>
          <a:bodyPr/>
          <a:lstStyle/>
          <a:p>
            <a:fld id="{EF79ADEA-B933-47CC-A4E9-04E6298B917C}" type="slidenum">
              <a:rPr lang="en-US" smtClean="0"/>
              <a:pPr/>
              <a:t>57</a:t>
            </a:fld>
            <a:endParaRPr lang="en-US"/>
          </a:p>
        </p:txBody>
      </p:sp>
      <p:pic>
        <p:nvPicPr>
          <p:cNvPr id="7" name="Picture 6">
            <a:extLst>
              <a:ext uri="{FF2B5EF4-FFF2-40B4-BE49-F238E27FC236}">
                <a16:creationId xmlns:a16="http://schemas.microsoft.com/office/drawing/2014/main" id="{AB88369C-0F09-D31D-E712-C8BCBEE33609}"/>
              </a:ext>
            </a:extLst>
          </p:cNvPr>
          <p:cNvPicPr>
            <a:picLocks noChangeAspect="1"/>
          </p:cNvPicPr>
          <p:nvPr/>
        </p:nvPicPr>
        <p:blipFill>
          <a:blip r:embed="rId3"/>
          <a:stretch>
            <a:fillRect/>
          </a:stretch>
        </p:blipFill>
        <p:spPr>
          <a:xfrm>
            <a:off x="343279" y="3794810"/>
            <a:ext cx="5608705" cy="2658526"/>
          </a:xfrm>
          <a:prstGeom prst="rect">
            <a:avLst/>
          </a:prstGeom>
        </p:spPr>
      </p:pic>
      <p:pic>
        <p:nvPicPr>
          <p:cNvPr id="8" name="Picture 7">
            <a:extLst>
              <a:ext uri="{FF2B5EF4-FFF2-40B4-BE49-F238E27FC236}">
                <a16:creationId xmlns:a16="http://schemas.microsoft.com/office/drawing/2014/main" id="{49F37A38-DE90-B5AA-932D-552042F84D7E}"/>
              </a:ext>
            </a:extLst>
          </p:cNvPr>
          <p:cNvPicPr>
            <a:picLocks noChangeAspect="1"/>
          </p:cNvPicPr>
          <p:nvPr/>
        </p:nvPicPr>
        <p:blipFill rotWithShape="1">
          <a:blip r:embed="rId4"/>
          <a:srcRect b="11945"/>
          <a:stretch/>
        </p:blipFill>
        <p:spPr>
          <a:xfrm>
            <a:off x="6135077" y="2571693"/>
            <a:ext cx="5793571" cy="3809635"/>
          </a:xfrm>
          <a:prstGeom prst="rect">
            <a:avLst/>
          </a:prstGeom>
        </p:spPr>
      </p:pic>
      <p:sp>
        <p:nvSpPr>
          <p:cNvPr id="10" name="TextBox 9">
            <a:extLst>
              <a:ext uri="{FF2B5EF4-FFF2-40B4-BE49-F238E27FC236}">
                <a16:creationId xmlns:a16="http://schemas.microsoft.com/office/drawing/2014/main" id="{B1DDFDEC-BD66-3B1A-2A1A-675E4E6AE2F0}"/>
              </a:ext>
            </a:extLst>
          </p:cNvPr>
          <p:cNvSpPr txBox="1"/>
          <p:nvPr/>
        </p:nvSpPr>
        <p:spPr>
          <a:xfrm>
            <a:off x="343279" y="3210035"/>
            <a:ext cx="3597699" cy="584775"/>
          </a:xfrm>
          <a:prstGeom prst="rect">
            <a:avLst/>
          </a:prstGeom>
          <a:noFill/>
        </p:spPr>
        <p:txBody>
          <a:bodyPr wrap="square" rtlCol="0">
            <a:spAutoFit/>
          </a:bodyPr>
          <a:lstStyle/>
          <a:p>
            <a:r>
              <a:rPr lang="en-US" sz="3200" dirty="0"/>
              <a:t>Basic operators</a:t>
            </a:r>
          </a:p>
        </p:txBody>
      </p:sp>
      <p:pic>
        <p:nvPicPr>
          <p:cNvPr id="11" name="Picture 4">
            <a:extLst>
              <a:ext uri="{FF2B5EF4-FFF2-40B4-BE49-F238E27FC236}">
                <a16:creationId xmlns:a16="http://schemas.microsoft.com/office/drawing/2014/main" id="{2B097255-0B89-85D5-E95B-66BEB010542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33" b="89958" l="7725" r="89914">
                        <a14:foregroundMark x1="34549" y1="35565" x2="39056" y2="34728"/>
                        <a14:foregroundMark x1="7725" y1="47908" x2="7725" y2="57113"/>
                        <a14:foregroundMark x1="7725" y1="57113" x2="10515" y2="60460"/>
                      </a14:backgroundRemoval>
                    </a14:imgEffect>
                  </a14:imgLayer>
                </a14:imgProps>
              </a:ext>
              <a:ext uri="{28A0092B-C50C-407E-A947-70E740481C1C}">
                <a14:useLocalDpi xmlns:a14="http://schemas.microsoft.com/office/drawing/2010/main" val="0"/>
              </a:ext>
            </a:extLst>
          </a:blip>
          <a:srcRect l="3764" t="16880" r="20799" b="16879"/>
          <a:stretch/>
        </p:blipFill>
        <p:spPr bwMode="auto">
          <a:xfrm flipH="1">
            <a:off x="9408368" y="94425"/>
            <a:ext cx="2072076" cy="188570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FCBAFFC-6091-2C15-7E54-A2BDDB8711CC}"/>
              </a:ext>
            </a:extLst>
          </p:cNvPr>
          <p:cNvSpPr txBox="1">
            <a:spLocks/>
          </p:cNvSpPr>
          <p:nvPr/>
        </p:nvSpPr>
        <p:spPr>
          <a:xfrm>
            <a:off x="838200" y="365125"/>
            <a:ext cx="10515600" cy="903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Vectorization</a:t>
            </a:r>
            <a:endParaRPr lang="en-US" dirty="0"/>
          </a:p>
        </p:txBody>
      </p:sp>
      <p:sp>
        <p:nvSpPr>
          <p:cNvPr id="17" name="TextBox 16">
            <a:extLst>
              <a:ext uri="{FF2B5EF4-FFF2-40B4-BE49-F238E27FC236}">
                <a16:creationId xmlns:a16="http://schemas.microsoft.com/office/drawing/2014/main" id="{5B8CC31F-707D-2A11-F835-89705FD74B85}"/>
              </a:ext>
            </a:extLst>
          </p:cNvPr>
          <p:cNvSpPr txBox="1"/>
          <p:nvPr/>
        </p:nvSpPr>
        <p:spPr>
          <a:xfrm>
            <a:off x="6308416" y="1980129"/>
            <a:ext cx="4922996" cy="584775"/>
          </a:xfrm>
          <a:prstGeom prst="rect">
            <a:avLst/>
          </a:prstGeom>
          <a:noFill/>
        </p:spPr>
        <p:txBody>
          <a:bodyPr wrap="square" rtlCol="0">
            <a:spAutoFit/>
          </a:bodyPr>
          <a:lstStyle/>
          <a:p>
            <a:r>
              <a:rPr lang="en-US" sz="3200" dirty="0"/>
              <a:t>Aggregation functions</a:t>
            </a:r>
          </a:p>
        </p:txBody>
      </p:sp>
    </p:spTree>
    <p:extLst>
      <p:ext uri="{BB962C8B-B14F-4D97-AF65-F5344CB8AC3E}">
        <p14:creationId xmlns:p14="http://schemas.microsoft.com/office/powerpoint/2010/main" val="1506021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normAutofit/>
          </a:bodyPr>
          <a:lstStyle/>
          <a:p>
            <a:r>
              <a:rPr lang="en-US" dirty="0"/>
              <a:t>For-loops in Python vs in C</a:t>
            </a:r>
            <a:endParaRPr lang="en-CH" dirty="0"/>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a:xfrm>
            <a:off x="838200" y="1484784"/>
            <a:ext cx="6625952" cy="4692179"/>
          </a:xfrm>
        </p:spPr>
        <p:txBody>
          <a:bodyPr>
            <a:normAutofit/>
          </a:bodyPr>
          <a:lstStyle/>
          <a:p>
            <a:r>
              <a:rPr lang="en-DE" sz="2400" dirty="0">
                <a:latin typeface="Aptos" panose="020B0004020202020204" pitchFamily="34" charset="0"/>
                <a:ea typeface="Aptos" panose="020B0004020202020204" pitchFamily="34" charset="0"/>
                <a:cs typeface="Times New Roman" panose="02020603050405020304" pitchFamily="18" charset="0"/>
              </a:rPr>
              <a:t>D</a:t>
            </a:r>
            <a:r>
              <a:rPr lang="en-DE" sz="2400" dirty="0">
                <a:effectLst/>
                <a:latin typeface="Aptos" panose="020B0004020202020204" pitchFamily="34" charset="0"/>
                <a:ea typeface="Aptos" panose="020B0004020202020204" pitchFamily="34" charset="0"/>
                <a:cs typeface="Times New Roman" panose="02020603050405020304" pitchFamily="18" charset="0"/>
              </a:rPr>
              <a:t>ata is of a C numerical type </a:t>
            </a:r>
            <a:r>
              <a:rPr lang="en-DE" sz="2400" dirty="0">
                <a:effectLst/>
                <a:latin typeface="Aptos" panose="020B0004020202020204" pitchFamily="34" charset="0"/>
                <a:ea typeface="Aptos" panose="020B0004020202020204" pitchFamily="34" charset="0"/>
                <a:cs typeface="Times New Roman" panose="02020603050405020304" pitchFamily="18" charset="0"/>
                <a:sym typeface="Wingdings" pitchFamily="2" charset="2"/>
              </a:rPr>
              <a:t> regular </a:t>
            </a:r>
            <a:r>
              <a:rPr lang="en-DE" sz="2400" dirty="0">
                <a:effectLst/>
                <a:latin typeface="Aptos" panose="020B0004020202020204" pitchFamily="34" charset="0"/>
                <a:ea typeface="Aptos" panose="020B0004020202020204" pitchFamily="34" charset="0"/>
                <a:cs typeface="Times New Roman" panose="02020603050405020304" pitchFamily="18" charset="0"/>
              </a:rPr>
              <a:t>layout in memory</a:t>
            </a:r>
          </a:p>
          <a:p>
            <a:pPr lvl="1"/>
            <a:r>
              <a:rPr lang="en-DE" sz="2000" dirty="0">
                <a:effectLst/>
                <a:latin typeface="Aptos" panose="020B0004020202020204" pitchFamily="34" charset="0"/>
                <a:ea typeface="Aptos" panose="020B0004020202020204" pitchFamily="34" charset="0"/>
                <a:cs typeface="Times New Roman" panose="02020603050405020304" pitchFamily="18" charset="0"/>
              </a:rPr>
              <a:t>A C loop can jump from one memory location to the next by moving by “strides” bytes and accumulating the result</a:t>
            </a:r>
            <a:endParaRPr lang="en-DE" sz="2000" dirty="0">
              <a:effectLst/>
            </a:endParaRPr>
          </a:p>
          <a:p>
            <a:endParaRPr lang="en-CH" sz="2400"/>
          </a:p>
          <a:p>
            <a:r>
              <a:rPr lang="en-CH" sz="2400"/>
              <a:t>To </a:t>
            </a:r>
            <a:r>
              <a:rPr lang="en-CH" sz="2400" dirty="0"/>
              <a:t>get that performance, one needs to vectorize! it’s important to </a:t>
            </a:r>
            <a:r>
              <a:rPr lang="en-CH" sz="2400" u="sng" dirty="0"/>
              <a:t>avoid for-loops at </a:t>
            </a:r>
            <a:r>
              <a:rPr lang="en-CH" sz="2400" u="sng"/>
              <a:t>all costs</a:t>
            </a:r>
            <a:br>
              <a:rPr lang="en-US" sz="2400" u="sng" dirty="0"/>
            </a:br>
            <a:r>
              <a:rPr lang="en-US" sz="2400" b="1" dirty="0"/>
              <a:t>					       </a:t>
            </a:r>
            <a:r>
              <a:rPr lang="en-US" sz="1000" dirty="0"/>
              <a:t>(with NumPy in Python)</a:t>
            </a:r>
            <a:endParaRPr lang="en-CH" sz="1000" dirty="0"/>
          </a:p>
          <a:p>
            <a:pPr marL="0" indent="0">
              <a:buNone/>
            </a:pPr>
            <a:endParaRPr lang="en-CH" sz="2400" dirty="0"/>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58</a:t>
            </a:fld>
            <a:endParaRPr lang="en-US"/>
          </a:p>
        </p:txBody>
      </p:sp>
      <p:pic>
        <p:nvPicPr>
          <p:cNvPr id="7" name="Picture 4" descr="C++ talking to Python : r/ProgrammerHumor">
            <a:extLst>
              <a:ext uri="{FF2B5EF4-FFF2-40B4-BE49-F238E27FC236}">
                <a16:creationId xmlns:a16="http://schemas.microsoft.com/office/drawing/2014/main" id="{432F9DD6-62CA-A2DC-A293-23750B31B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2" y="1258615"/>
            <a:ext cx="4032448" cy="42822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F8A978-5AE6-D2C6-FD5E-AA28C70AE203}"/>
              </a:ext>
            </a:extLst>
          </p:cNvPr>
          <p:cNvSpPr txBox="1"/>
          <p:nvPr/>
        </p:nvSpPr>
        <p:spPr>
          <a:xfrm>
            <a:off x="1054832" y="5063808"/>
            <a:ext cx="6192688" cy="954107"/>
          </a:xfrm>
          <a:prstGeom prst="rect">
            <a:avLst/>
          </a:prstGeom>
          <a:solidFill>
            <a:srgbClr val="F0D0D5"/>
          </a:solidFill>
        </p:spPr>
        <p:txBody>
          <a:bodyPr wrap="square" rtlCol="0">
            <a:spAutoFit/>
          </a:bodyPr>
          <a:lstStyle/>
          <a:p>
            <a:pPr algn="ctr"/>
            <a:r>
              <a:rPr lang="en-CH" sz="2800"/>
              <a:t>How is efficiency of Python vs C in the Big-O sense?</a:t>
            </a:r>
            <a:endParaRPr lang="en-US" dirty="0"/>
          </a:p>
        </p:txBody>
      </p:sp>
    </p:spTree>
    <p:extLst>
      <p:ext uri="{BB962C8B-B14F-4D97-AF65-F5344CB8AC3E}">
        <p14:creationId xmlns:p14="http://schemas.microsoft.com/office/powerpoint/2010/main" val="915318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a:bodyPr>
          <a:lstStyle/>
          <a:p>
            <a:r>
              <a:rPr lang="en-CH"/>
              <a:t>Exercise</a:t>
            </a:r>
            <a:r>
              <a:rPr lang="en-US" dirty="0"/>
              <a:t>: vectorize the code</a:t>
            </a:r>
            <a:endParaRPr lang="en-CH" dirty="0"/>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59</a:t>
            </a:fld>
            <a:endParaRPr lang="en-US"/>
          </a:p>
        </p:txBody>
      </p:sp>
      <p:pic>
        <p:nvPicPr>
          <p:cNvPr id="15" name="Picture 14" descr="A garden with different vegetables&#10;&#10;Description automatically generated">
            <a:extLst>
              <a:ext uri="{FF2B5EF4-FFF2-40B4-BE49-F238E27FC236}">
                <a16:creationId xmlns:a16="http://schemas.microsoft.com/office/drawing/2014/main" id="{2DE0FA27-46D5-4F8A-9656-55F909A07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270301"/>
            <a:ext cx="5432152" cy="3038610"/>
          </a:xfrm>
          <a:prstGeom prst="rect">
            <a:avLst/>
          </a:prstGeom>
        </p:spPr>
      </p:pic>
      <p:grpSp>
        <p:nvGrpSpPr>
          <p:cNvPr id="21" name="Group 20">
            <a:extLst>
              <a:ext uri="{FF2B5EF4-FFF2-40B4-BE49-F238E27FC236}">
                <a16:creationId xmlns:a16="http://schemas.microsoft.com/office/drawing/2014/main" id="{33F7F2E9-4B44-201A-B2AA-AA1BAF694C63}"/>
              </a:ext>
            </a:extLst>
          </p:cNvPr>
          <p:cNvGrpSpPr/>
          <p:nvPr/>
        </p:nvGrpSpPr>
        <p:grpSpPr>
          <a:xfrm>
            <a:off x="3834240" y="4524224"/>
            <a:ext cx="4539047" cy="1040083"/>
            <a:chOff x="7432845" y="224587"/>
            <a:chExt cx="4539047" cy="1040083"/>
          </a:xfrm>
        </p:grpSpPr>
        <p:sp>
          <p:nvSpPr>
            <p:cNvPr id="22" name="Rectangle 21">
              <a:extLst>
                <a:ext uri="{FF2B5EF4-FFF2-40B4-BE49-F238E27FC236}">
                  <a16:creationId xmlns:a16="http://schemas.microsoft.com/office/drawing/2014/main" id="{67E44712-A889-D87B-CE9F-2E2D1BD97142}"/>
                </a:ext>
              </a:extLst>
            </p:cNvPr>
            <p:cNvSpPr/>
            <p:nvPr/>
          </p:nvSpPr>
          <p:spPr>
            <a:xfrm>
              <a:off x="7432845" y="274483"/>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78CCC0B9-EB1C-BF06-1087-392CAFA6432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24" name="Graphic 23">
              <a:extLst>
                <a:ext uri="{FF2B5EF4-FFF2-40B4-BE49-F238E27FC236}">
                  <a16:creationId xmlns:a16="http://schemas.microsoft.com/office/drawing/2014/main" id="{A7E25DE2-14BD-E8C8-0030-26AAAFC203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25" name="TextBox 24">
              <a:extLst>
                <a:ext uri="{FF2B5EF4-FFF2-40B4-BE49-F238E27FC236}">
                  <a16:creationId xmlns:a16="http://schemas.microsoft.com/office/drawing/2014/main" id="{DFF7321B-A9BB-F1B2-590D-17E96D76C29F}"/>
                </a:ext>
              </a:extLst>
            </p:cNvPr>
            <p:cNvSpPr txBox="1"/>
            <p:nvPr/>
          </p:nvSpPr>
          <p:spPr>
            <a:xfrm>
              <a:off x="8211275" y="551365"/>
              <a:ext cx="3636913" cy="523220"/>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NumPy_vectorize</a:t>
              </a:r>
              <a:r>
                <a:rPr lang="en-GB" sz="1400" dirty="0">
                  <a:latin typeface="Courier New" panose="02070309020205020404" pitchFamily="49" charset="0"/>
                  <a:cs typeface="Courier New" panose="02070309020205020404" pitchFamily="49" charset="0"/>
                </a:rPr>
                <a:t> / </a:t>
              </a:r>
              <a:r>
                <a:rPr lang="en-GB" sz="1400" dirty="0" err="1">
                  <a:latin typeface="Courier New" panose="02070309020205020404" pitchFamily="49" charset="0"/>
                  <a:cs typeface="Courier New" panose="02070309020205020404" pitchFamily="49" charset="0"/>
                </a:rPr>
                <a:t>NumPy_vectorize.ipynb</a:t>
              </a:r>
              <a:endParaRPr lang="en-DE" sz="1400" dirty="0">
                <a:solidFill>
                  <a:schemeClr val="tx1"/>
                </a:solidFill>
                <a:latin typeface="Courier New" panose="02070309020205020404" pitchFamily="49" charset="0"/>
                <a:cs typeface="Courier New" panose="02070309020205020404" pitchFamily="49" charset="0"/>
              </a:endParaRPr>
            </a:p>
          </p:txBody>
        </p:sp>
      </p:grpSp>
      <p:pic>
        <p:nvPicPr>
          <p:cNvPr id="6" name="Picture 4">
            <a:extLst>
              <a:ext uri="{FF2B5EF4-FFF2-40B4-BE49-F238E27FC236}">
                <a16:creationId xmlns:a16="http://schemas.microsoft.com/office/drawing/2014/main" id="{8E7A3835-9EEC-0FA1-95D6-23DFBFA81C9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33" b="89958" l="7725" r="89914">
                        <a14:foregroundMark x1="34549" y1="35565" x2="39056" y2="34728"/>
                        <a14:foregroundMark x1="7725" y1="47908" x2="7725" y2="57113"/>
                        <a14:foregroundMark x1="7725" y1="57113" x2="10515" y2="60460"/>
                      </a14:backgroundRemoval>
                    </a14:imgEffect>
                  </a14:imgLayer>
                </a14:imgProps>
              </a:ext>
              <a:ext uri="{28A0092B-C50C-407E-A947-70E740481C1C}">
                <a14:useLocalDpi xmlns:a14="http://schemas.microsoft.com/office/drawing/2010/main" val="0"/>
              </a:ext>
            </a:extLst>
          </a:blip>
          <a:srcRect l="3764" t="16880" r="20799" b="16879"/>
          <a:stretch/>
        </p:blipFill>
        <p:spPr bwMode="auto">
          <a:xfrm flipH="1">
            <a:off x="8373287" y="1705247"/>
            <a:ext cx="2383060" cy="216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107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996809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60</a:t>
            </a:fld>
            <a:endParaRPr lang="en-US"/>
          </a:p>
        </p:txBody>
      </p:sp>
      <p:pic>
        <p:nvPicPr>
          <p:cNvPr id="7" name="Picture 42" descr="Image">
            <a:extLst>
              <a:ext uri="{FF2B5EF4-FFF2-40B4-BE49-F238E27FC236}">
                <a16:creationId xmlns:a16="http://schemas.microsoft.com/office/drawing/2014/main" id="{EB8D96F4-5CDB-EF21-3705-4AF89BC99DE1}"/>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535" b="10644"/>
          <a:stretch/>
        </p:blipFill>
        <p:spPr bwMode="auto">
          <a:xfrm>
            <a:off x="1112299" y="2121060"/>
            <a:ext cx="9967402" cy="4235290"/>
          </a:xfrm>
          <a:prstGeom prst="rect">
            <a:avLst/>
          </a:prstGeom>
          <a:solidFill>
            <a:schemeClr val="bg1"/>
          </a:solidFill>
        </p:spPr>
      </p:pic>
      <p:sp>
        <p:nvSpPr>
          <p:cNvPr id="8" name="Title 1">
            <a:extLst>
              <a:ext uri="{FF2B5EF4-FFF2-40B4-BE49-F238E27FC236}">
                <a16:creationId xmlns:a16="http://schemas.microsoft.com/office/drawing/2014/main" id="{35DD9845-42CC-AF72-F3AB-74D662EB4815}"/>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dirty="0"/>
              <a:t>Tabular data</a:t>
            </a:r>
            <a:endParaRPr lang="en-GB" sz="4000" dirty="0"/>
          </a:p>
        </p:txBody>
      </p:sp>
    </p:spTree>
    <p:extLst>
      <p:ext uri="{BB962C8B-B14F-4D97-AF65-F5344CB8AC3E}">
        <p14:creationId xmlns:p14="http://schemas.microsoft.com/office/powerpoint/2010/main" val="3216034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5B04C-E530-223F-12B1-4ECDD393B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6B482-6A74-3C09-C2EC-3B65EBD1B641}"/>
              </a:ext>
            </a:extLst>
          </p:cNvPr>
          <p:cNvSpPr>
            <a:spLocks noGrp="1"/>
          </p:cNvSpPr>
          <p:nvPr>
            <p:ph type="title"/>
          </p:nvPr>
        </p:nvSpPr>
        <p:spPr/>
        <p:txBody>
          <a:bodyPr>
            <a:normAutofit/>
          </a:bodyPr>
          <a:lstStyle/>
          <a:p>
            <a:r>
              <a:rPr lang="en-CH" dirty="0"/>
              <a:t>Spreadsheets and databases rule the world!</a:t>
            </a:r>
          </a:p>
        </p:txBody>
      </p:sp>
      <p:sp>
        <p:nvSpPr>
          <p:cNvPr id="4" name="Date Placeholder 3">
            <a:extLst>
              <a:ext uri="{FF2B5EF4-FFF2-40B4-BE49-F238E27FC236}">
                <a16:creationId xmlns:a16="http://schemas.microsoft.com/office/drawing/2014/main" id="{7EDF0FF8-1712-7992-9E82-059F20D4EB8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F1908542-E0C7-81F8-4CDE-22D7DDAF2DF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079BE13-749B-D9FA-7415-D5F6E8D4A054}"/>
              </a:ext>
            </a:extLst>
          </p:cNvPr>
          <p:cNvSpPr>
            <a:spLocks noGrp="1"/>
          </p:cNvSpPr>
          <p:nvPr>
            <p:ph type="sldNum" sz="quarter" idx="12"/>
          </p:nvPr>
        </p:nvSpPr>
        <p:spPr/>
        <p:txBody>
          <a:bodyPr/>
          <a:lstStyle/>
          <a:p>
            <a:fld id="{EF79ADEA-B933-47CC-A4E9-04E6298B917C}" type="slidenum">
              <a:rPr lang="en-US" smtClean="0"/>
              <a:pPr/>
              <a:t>61</a:t>
            </a:fld>
            <a:endParaRPr lang="en-US"/>
          </a:p>
        </p:txBody>
      </p:sp>
      <p:sp>
        <p:nvSpPr>
          <p:cNvPr id="9" name="TextBox 8">
            <a:extLst>
              <a:ext uri="{FF2B5EF4-FFF2-40B4-BE49-F238E27FC236}">
                <a16:creationId xmlns:a16="http://schemas.microsoft.com/office/drawing/2014/main" id="{184FA835-6635-7682-40A2-46E991640A9C}"/>
              </a:ext>
            </a:extLst>
          </p:cNvPr>
          <p:cNvSpPr txBox="1"/>
          <p:nvPr/>
        </p:nvSpPr>
        <p:spPr>
          <a:xfrm>
            <a:off x="7248128" y="6250402"/>
            <a:ext cx="4562872" cy="430887"/>
          </a:xfrm>
          <a:prstGeom prst="rect">
            <a:avLst/>
          </a:prstGeom>
          <a:noFill/>
        </p:spPr>
        <p:txBody>
          <a:bodyPr wrap="square">
            <a:spAutoFit/>
          </a:bodyPr>
          <a:lstStyle/>
          <a:p>
            <a:r>
              <a:rPr lang="en-CH" sz="1100" dirty="0">
                <a:solidFill>
                  <a:schemeClr val="bg1">
                    <a:lumMod val="65000"/>
                  </a:schemeClr>
                </a:solidFill>
              </a:rPr>
              <a:t>https://techcommunity.microsoft.com/t5/excel-blog/guinness-world-records-the-largest-collection-of-spreadsheet/ba-p/216592</a:t>
            </a:r>
          </a:p>
        </p:txBody>
      </p:sp>
      <p:grpSp>
        <p:nvGrpSpPr>
          <p:cNvPr id="12" name="Group 11">
            <a:extLst>
              <a:ext uri="{FF2B5EF4-FFF2-40B4-BE49-F238E27FC236}">
                <a16:creationId xmlns:a16="http://schemas.microsoft.com/office/drawing/2014/main" id="{F1B3C3EF-7EB0-4094-C110-29771EB4A3C5}"/>
              </a:ext>
            </a:extLst>
          </p:cNvPr>
          <p:cNvGrpSpPr/>
          <p:nvPr/>
        </p:nvGrpSpPr>
        <p:grpSpPr>
          <a:xfrm>
            <a:off x="2446231" y="1183964"/>
            <a:ext cx="7299537" cy="5013464"/>
            <a:chOff x="2922036" y="1484784"/>
            <a:chExt cx="6277864" cy="4311759"/>
          </a:xfrm>
        </p:grpSpPr>
        <p:pic>
          <p:nvPicPr>
            <p:cNvPr id="7" name="Picture 6">
              <a:extLst>
                <a:ext uri="{FF2B5EF4-FFF2-40B4-BE49-F238E27FC236}">
                  <a16:creationId xmlns:a16="http://schemas.microsoft.com/office/drawing/2014/main" id="{3DBEDA01-A366-06EE-1C40-A58DBA4F49CA}"/>
                </a:ext>
              </a:extLst>
            </p:cNvPr>
            <p:cNvPicPr>
              <a:picLocks noChangeAspect="1"/>
            </p:cNvPicPr>
            <p:nvPr/>
          </p:nvPicPr>
          <p:blipFill>
            <a:blip r:embed="rId2"/>
            <a:stretch>
              <a:fillRect/>
            </a:stretch>
          </p:blipFill>
          <p:spPr>
            <a:xfrm>
              <a:off x="2927648" y="1484784"/>
              <a:ext cx="6103216" cy="4284937"/>
            </a:xfrm>
            <a:prstGeom prst="rect">
              <a:avLst/>
            </a:prstGeom>
          </p:spPr>
        </p:pic>
        <p:sp>
          <p:nvSpPr>
            <p:cNvPr id="8" name="TextBox 7">
              <a:extLst>
                <a:ext uri="{FF2B5EF4-FFF2-40B4-BE49-F238E27FC236}">
                  <a16:creationId xmlns:a16="http://schemas.microsoft.com/office/drawing/2014/main" id="{21C28487-53AD-5C8C-BC0C-ADB4A9CB0683}"/>
                </a:ext>
              </a:extLst>
            </p:cNvPr>
            <p:cNvSpPr txBox="1"/>
            <p:nvPr/>
          </p:nvSpPr>
          <p:spPr>
            <a:xfrm>
              <a:off x="2922036" y="5273323"/>
              <a:ext cx="6277864" cy="523220"/>
            </a:xfrm>
            <a:prstGeom prst="rect">
              <a:avLst/>
            </a:prstGeom>
            <a:noFill/>
          </p:spPr>
          <p:txBody>
            <a:bodyPr wrap="square" rtlCol="0">
              <a:spAutoFit/>
            </a:bodyPr>
            <a:lstStyle/>
            <a:p>
              <a:r>
                <a:rPr lang="en-CH" sz="1400" b="1" i="1" dirty="0">
                  <a:solidFill>
                    <a:schemeClr val="bg1"/>
                  </a:solidFill>
                </a:rPr>
                <a:t>Ariel </a:t>
              </a:r>
              <a:r>
                <a:rPr lang="en-US" sz="1400" b="1" i="1" dirty="0" err="1">
                  <a:solidFill>
                    <a:schemeClr val="bg1"/>
                  </a:solidFill>
                  <a:effectLst/>
                  <a:latin typeface="SegoeUI"/>
                </a:rPr>
                <a:t>Fischman</a:t>
              </a:r>
              <a:r>
                <a:rPr lang="en-US" sz="1400" b="1" i="1" dirty="0">
                  <a:solidFill>
                    <a:schemeClr val="bg1"/>
                  </a:solidFill>
                  <a:effectLst/>
                  <a:latin typeface="SegoeUI"/>
                </a:rPr>
                <a:t> holds the Guinness World Record for owning th</a:t>
              </a:r>
              <a:r>
                <a:rPr lang="en-US" sz="1400" b="1" i="1" dirty="0">
                  <a:solidFill>
                    <a:schemeClr val="bg1"/>
                  </a:solidFill>
                  <a:latin typeface="SegoeUI"/>
                </a:rPr>
                <a:t>e most spreadsheet software (over 500!)</a:t>
              </a:r>
              <a:endParaRPr lang="en-CH" sz="1400" b="1" i="1" dirty="0">
                <a:solidFill>
                  <a:schemeClr val="bg1"/>
                </a:solidFill>
              </a:endParaRPr>
            </a:p>
          </p:txBody>
        </p:sp>
      </p:grpSp>
    </p:spTree>
    <p:extLst>
      <p:ext uri="{BB962C8B-B14F-4D97-AF65-F5344CB8AC3E}">
        <p14:creationId xmlns:p14="http://schemas.microsoft.com/office/powerpoint/2010/main" val="1553464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2A90-04B3-D71F-867D-D677C7388BEC}"/>
              </a:ext>
            </a:extLst>
          </p:cNvPr>
          <p:cNvSpPr>
            <a:spLocks noGrp="1"/>
          </p:cNvSpPr>
          <p:nvPr>
            <p:ph type="title"/>
          </p:nvPr>
        </p:nvSpPr>
        <p:spPr/>
        <p:txBody>
          <a:bodyPr/>
          <a:lstStyle/>
          <a:p>
            <a:r>
              <a:rPr lang="en-CH" dirty="0"/>
              <a:t>What is tabular data?</a:t>
            </a:r>
          </a:p>
        </p:txBody>
      </p:sp>
      <p:sp>
        <p:nvSpPr>
          <p:cNvPr id="4" name="Date Placeholder 3">
            <a:extLst>
              <a:ext uri="{FF2B5EF4-FFF2-40B4-BE49-F238E27FC236}">
                <a16:creationId xmlns:a16="http://schemas.microsoft.com/office/drawing/2014/main" id="{83D9F3BD-3101-017C-244D-12B41B37E2B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AB7752A6-80D5-61C4-355E-5CD77DEBFCD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9BE0324-D3CF-CFDE-41A9-2FB96442CEE6}"/>
              </a:ext>
            </a:extLst>
          </p:cNvPr>
          <p:cNvSpPr>
            <a:spLocks noGrp="1"/>
          </p:cNvSpPr>
          <p:nvPr>
            <p:ph type="sldNum" sz="quarter" idx="12"/>
          </p:nvPr>
        </p:nvSpPr>
        <p:spPr/>
        <p:txBody>
          <a:bodyPr/>
          <a:lstStyle/>
          <a:p>
            <a:fld id="{EF79ADEA-B933-47CC-A4E9-04E6298B917C}" type="slidenum">
              <a:rPr lang="en-US" smtClean="0"/>
              <a:pPr/>
              <a:t>62</a:t>
            </a:fld>
            <a:endParaRPr lang="en-US"/>
          </a:p>
        </p:txBody>
      </p:sp>
      <p:graphicFrame>
        <p:nvGraphicFramePr>
          <p:cNvPr id="7" name="Table 6">
            <a:extLst>
              <a:ext uri="{FF2B5EF4-FFF2-40B4-BE49-F238E27FC236}">
                <a16:creationId xmlns:a16="http://schemas.microsoft.com/office/drawing/2014/main" id="{CF3F90A0-AA2D-4FBC-CB65-66C6442C09E8}"/>
              </a:ext>
            </a:extLst>
          </p:cNvPr>
          <p:cNvGraphicFramePr>
            <a:graphicFrameLocks noGrp="1"/>
          </p:cNvGraphicFramePr>
          <p:nvPr/>
        </p:nvGraphicFramePr>
        <p:xfrm>
          <a:off x="1841501" y="2420888"/>
          <a:ext cx="8528495" cy="147828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124941">
                <a:tc>
                  <a:txBody>
                    <a:bodyPr/>
                    <a:lstStyle/>
                    <a:p>
                      <a:r>
                        <a:rPr lang="en-CH" dirty="0"/>
                        <a:t>Date (index)</a:t>
                      </a:r>
                    </a:p>
                  </a:txBody>
                  <a:tcPr/>
                </a:tc>
                <a:tc>
                  <a:txBody>
                    <a:bodyPr/>
                    <a:lstStyle/>
                    <a:p>
                      <a:r>
                        <a:rPr lang="en-CH" dirty="0"/>
                        <a:t>Wind speed</a:t>
                      </a:r>
                    </a:p>
                  </a:txBody>
                  <a:tcPr/>
                </a:tc>
                <a:tc>
                  <a:txBody>
                    <a:bodyPr/>
                    <a:lstStyle/>
                    <a:p>
                      <a:r>
                        <a:rPr lang="en-CH" dirty="0"/>
                        <a:t>Wind direction</a:t>
                      </a:r>
                    </a:p>
                  </a:txBody>
                  <a:tcPr/>
                </a:tc>
                <a:tc>
                  <a:txBody>
                    <a:bodyPr/>
                    <a:lstStyle/>
                    <a:p>
                      <a:r>
                        <a:rPr lang="en-CH" dirty="0"/>
                        <a:t>Rain fall (mm)</a:t>
                      </a:r>
                    </a:p>
                  </a:txBody>
                  <a:tcPr/>
                </a:tc>
                <a:tc>
                  <a:txBody>
                    <a:bodyPr/>
                    <a:lstStyle/>
                    <a:p>
                      <a:r>
                        <a:rPr lang="en-CH" dirty="0"/>
                        <a:t>Hours of sun</a:t>
                      </a:r>
                    </a:p>
                  </a:txBody>
                  <a:tcPr/>
                </a:tc>
                <a:extLst>
                  <a:ext uri="{0D108BD9-81ED-4DB2-BD59-A6C34878D82A}">
                    <a16:rowId xmlns:a16="http://schemas.microsoft.com/office/drawing/2014/main" val="2870368738"/>
                  </a:ext>
                </a:extLst>
              </a:tr>
              <a:tr h="370840">
                <a:tc>
                  <a:txBody>
                    <a:bodyPr/>
                    <a:lstStyle/>
                    <a:p>
                      <a:r>
                        <a:rPr lang="en-CH" dirty="0"/>
                        <a:t>7.3.2024</a:t>
                      </a:r>
                    </a:p>
                  </a:txBody>
                  <a:tcPr/>
                </a:tc>
                <a:tc>
                  <a:txBody>
                    <a:bodyPr/>
                    <a:lstStyle/>
                    <a:p>
                      <a:r>
                        <a:rPr lang="en-CH" dirty="0"/>
                        <a:t>7.1</a:t>
                      </a:r>
                    </a:p>
                  </a:txBody>
                  <a:tcPr/>
                </a:tc>
                <a:tc>
                  <a:txBody>
                    <a:bodyPr/>
                    <a:lstStyle/>
                    <a:p>
                      <a:r>
                        <a:rPr lang="en-CH" dirty="0"/>
                        <a:t>N</a:t>
                      </a:r>
                    </a:p>
                  </a:txBody>
                  <a:tcPr/>
                </a:tc>
                <a:tc>
                  <a:txBody>
                    <a:bodyPr/>
                    <a:lstStyle/>
                    <a:p>
                      <a:r>
                        <a:rPr lang="en-CH" dirty="0"/>
                        <a:t>0.0</a:t>
                      </a:r>
                    </a:p>
                  </a:txBody>
                  <a:tcPr/>
                </a:tc>
                <a:tc>
                  <a:txBody>
                    <a:bodyPr/>
                    <a:lstStyle/>
                    <a:p>
                      <a:r>
                        <a:rPr lang="en-CH" dirty="0"/>
                        <a:t>10</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8.3.2024</a:t>
                      </a:r>
                    </a:p>
                  </a:txBody>
                  <a:tcPr/>
                </a:tc>
                <a:tc>
                  <a:txBody>
                    <a:bodyPr/>
                    <a:lstStyle/>
                    <a:p>
                      <a:r>
                        <a:rPr lang="en-CH" dirty="0"/>
                        <a:t>0.3</a:t>
                      </a:r>
                    </a:p>
                  </a:txBody>
                  <a:tcPr/>
                </a:tc>
                <a:tc>
                  <a:txBody>
                    <a:bodyPr/>
                    <a:lstStyle/>
                    <a:p>
                      <a:r>
                        <a:rPr lang="en-CH" dirty="0"/>
                        <a:t>NW</a:t>
                      </a:r>
                    </a:p>
                  </a:txBody>
                  <a:tcPr/>
                </a:tc>
                <a:tc>
                  <a:txBody>
                    <a:bodyPr/>
                    <a:lstStyle/>
                    <a:p>
                      <a:r>
                        <a:rPr lang="en-CH" dirty="0"/>
                        <a:t>2.1</a:t>
                      </a:r>
                    </a:p>
                  </a:txBody>
                  <a:tcPr/>
                </a:tc>
                <a:tc>
                  <a:txBody>
                    <a:bodyPr/>
                    <a:lstStyle/>
                    <a:p>
                      <a:r>
                        <a:rPr lang="en-CH" dirty="0"/>
                        <a:t>2</a:t>
                      </a:r>
                    </a:p>
                  </a:txBody>
                  <a:tcPr/>
                </a:tc>
                <a:extLst>
                  <a:ext uri="{0D108BD9-81ED-4DB2-BD59-A6C34878D82A}">
                    <a16:rowId xmlns:a16="http://schemas.microsoft.com/office/drawing/2014/main" val="3427425730"/>
                  </a:ext>
                </a:extLst>
              </a:tr>
              <a:tr h="370840">
                <a:tc>
                  <a:txBody>
                    <a:bodyPr/>
                    <a:lstStyle/>
                    <a:p>
                      <a:r>
                        <a:rPr lang="en-CH" dirty="0"/>
                        <a:t>9.3.2024</a:t>
                      </a:r>
                    </a:p>
                  </a:txBody>
                  <a:tcPr/>
                </a:tc>
                <a:tc>
                  <a:txBody>
                    <a:bodyPr/>
                    <a:lstStyle/>
                    <a:p>
                      <a:r>
                        <a:rPr lang="en-CH" dirty="0"/>
                        <a:t>1.1</a:t>
                      </a:r>
                    </a:p>
                  </a:txBody>
                  <a:tcPr/>
                </a:tc>
                <a:tc>
                  <a:txBody>
                    <a:bodyPr/>
                    <a:lstStyle/>
                    <a:p>
                      <a:r>
                        <a:rPr lang="en-CH" dirty="0"/>
                        <a:t>SE</a:t>
                      </a:r>
                    </a:p>
                  </a:txBody>
                  <a:tcPr/>
                </a:tc>
                <a:tc>
                  <a:txBody>
                    <a:bodyPr/>
                    <a:lstStyle/>
                    <a:p>
                      <a:r>
                        <a:rPr lang="en-CH" dirty="0"/>
                        <a:t>0.3</a:t>
                      </a:r>
                    </a:p>
                  </a:txBody>
                  <a:tcPr/>
                </a:tc>
                <a:tc>
                  <a:txBody>
                    <a:bodyPr/>
                    <a:lstStyle/>
                    <a:p>
                      <a:r>
                        <a:rPr lang="en-CH" dirty="0"/>
                        <a:t>5</a:t>
                      </a:r>
                    </a:p>
                  </a:txBody>
                  <a:tcPr/>
                </a:tc>
                <a:extLst>
                  <a:ext uri="{0D108BD9-81ED-4DB2-BD59-A6C34878D82A}">
                    <a16:rowId xmlns:a16="http://schemas.microsoft.com/office/drawing/2014/main" val="819247753"/>
                  </a:ext>
                </a:extLst>
              </a:tr>
            </a:tbl>
          </a:graphicData>
        </a:graphic>
      </p:graphicFrame>
      <p:graphicFrame>
        <p:nvGraphicFramePr>
          <p:cNvPr id="3" name="Table 2">
            <a:extLst>
              <a:ext uri="{FF2B5EF4-FFF2-40B4-BE49-F238E27FC236}">
                <a16:creationId xmlns:a16="http://schemas.microsoft.com/office/drawing/2014/main" id="{9FCA5CA5-1C06-B805-69B6-E4806D23A16C}"/>
              </a:ext>
            </a:extLst>
          </p:cNvPr>
          <p:cNvGraphicFramePr>
            <a:graphicFrameLocks noGrp="1"/>
          </p:cNvGraphicFramePr>
          <p:nvPr/>
        </p:nvGraphicFramePr>
        <p:xfrm>
          <a:off x="1833442" y="4343422"/>
          <a:ext cx="8528495" cy="175260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Subject ID (index)</a:t>
                      </a:r>
                    </a:p>
                  </a:txBody>
                  <a:tcPr/>
                </a:tc>
                <a:tc>
                  <a:txBody>
                    <a:bodyPr/>
                    <a:lstStyle/>
                    <a:p>
                      <a:r>
                        <a:rPr lang="en-CH" dirty="0"/>
                        <a:t>Condition ID</a:t>
                      </a:r>
                    </a:p>
                  </a:txBody>
                  <a:tcPr/>
                </a:tc>
                <a:tc>
                  <a:txBody>
                    <a:bodyPr/>
                    <a:lstStyle/>
                    <a:p>
                      <a:r>
                        <a:rPr lang="en-CH" dirty="0"/>
                        <a:t>Presentation nr</a:t>
                      </a:r>
                    </a:p>
                  </a:txBody>
                  <a:tcPr/>
                </a:tc>
                <a:tc>
                  <a:txBody>
                    <a:bodyPr/>
                    <a:lstStyle/>
                    <a:p>
                      <a:r>
                        <a:rPr lang="en-CH" dirty="0"/>
                        <a:t>Response time (ms)</a:t>
                      </a:r>
                    </a:p>
                  </a:txBody>
                  <a:tcPr/>
                </a:tc>
                <a:tc>
                  <a:txBody>
                    <a:bodyPr/>
                    <a:lstStyle/>
                    <a:p>
                      <a:r>
                        <a:rPr lang="en-CH" dirty="0"/>
                        <a:t>Response</a:t>
                      </a:r>
                    </a:p>
                  </a:txBody>
                  <a:tcPr/>
                </a:tc>
                <a:extLst>
                  <a:ext uri="{0D108BD9-81ED-4DB2-BD59-A6C34878D82A}">
                    <a16:rowId xmlns:a16="http://schemas.microsoft.com/office/drawing/2014/main" val="2870368738"/>
                  </a:ext>
                </a:extLst>
              </a:tr>
              <a:tr h="370840">
                <a:tc>
                  <a:txBody>
                    <a:bodyPr/>
                    <a:lstStyle/>
                    <a:p>
                      <a:r>
                        <a:rPr lang="en-CH" dirty="0"/>
                        <a:t>VM</a:t>
                      </a:r>
                    </a:p>
                  </a:txBody>
                  <a:tcPr/>
                </a:tc>
                <a:tc>
                  <a:txBody>
                    <a:bodyPr/>
                    <a:lstStyle/>
                    <a:p>
                      <a:r>
                        <a:rPr lang="en-CH" dirty="0"/>
                        <a:t>732</a:t>
                      </a:r>
                    </a:p>
                  </a:txBody>
                  <a:tcPr/>
                </a:tc>
                <a:tc>
                  <a:txBody>
                    <a:bodyPr/>
                    <a:lstStyle/>
                    <a:p>
                      <a:r>
                        <a:rPr lang="en-CH" dirty="0"/>
                        <a:t>2</a:t>
                      </a:r>
                    </a:p>
                  </a:txBody>
                  <a:tcPr/>
                </a:tc>
                <a:tc>
                  <a:txBody>
                    <a:bodyPr/>
                    <a:lstStyle/>
                    <a:p>
                      <a:r>
                        <a:rPr lang="en-CH" dirty="0"/>
                        <a:t>28</a:t>
                      </a:r>
                    </a:p>
                  </a:txBody>
                  <a:tcPr/>
                </a:tc>
                <a:tc>
                  <a:txBody>
                    <a:bodyPr/>
                    <a:lstStyle/>
                    <a:p>
                      <a:r>
                        <a:rPr lang="en-CH" dirty="0"/>
                        <a:t>LEFT</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tc>
                <a:tc>
                  <a:txBody>
                    <a:bodyPr/>
                    <a:lstStyle/>
                    <a:p>
                      <a:r>
                        <a:rPr lang="en-CH" dirty="0"/>
                        <a:t>732</a:t>
                      </a:r>
                    </a:p>
                  </a:txBody>
                  <a:tcPr/>
                </a:tc>
                <a:tc>
                  <a:txBody>
                    <a:bodyPr/>
                    <a:lstStyle/>
                    <a:p>
                      <a:r>
                        <a:rPr lang="en-CH" dirty="0"/>
                        <a:t>3</a:t>
                      </a:r>
                    </a:p>
                  </a:txBody>
                  <a:tcPr/>
                </a:tc>
                <a:tc>
                  <a:txBody>
                    <a:bodyPr/>
                    <a:lstStyle/>
                    <a:p>
                      <a:r>
                        <a:rPr lang="en-CH" dirty="0"/>
                        <a:t>41</a:t>
                      </a:r>
                    </a:p>
                  </a:txBody>
                  <a:tcPr/>
                </a:tc>
                <a:tc>
                  <a:txBody>
                    <a:bodyPr/>
                    <a:lstStyle/>
                    <a:p>
                      <a:r>
                        <a:rPr lang="en-CH" dirty="0"/>
                        <a:t>RIGHT</a:t>
                      </a:r>
                    </a:p>
                  </a:txBody>
                  <a:tcPr/>
                </a:tc>
                <a:extLst>
                  <a:ext uri="{0D108BD9-81ED-4DB2-BD59-A6C34878D82A}">
                    <a16:rowId xmlns:a16="http://schemas.microsoft.com/office/drawing/2014/main" val="3427425730"/>
                  </a:ext>
                </a:extLst>
              </a:tr>
              <a:tr h="370840">
                <a:tc>
                  <a:txBody>
                    <a:bodyPr/>
                    <a:lstStyle/>
                    <a:p>
                      <a:r>
                        <a:rPr lang="en-CH" dirty="0"/>
                        <a:t>PB</a:t>
                      </a:r>
                    </a:p>
                  </a:txBody>
                  <a:tcPr/>
                </a:tc>
                <a:tc>
                  <a:txBody>
                    <a:bodyPr/>
                    <a:lstStyle/>
                    <a:p>
                      <a:r>
                        <a:rPr lang="en-CH" dirty="0"/>
                        <a:t>665</a:t>
                      </a:r>
                    </a:p>
                  </a:txBody>
                  <a:tcPr/>
                </a:tc>
                <a:tc>
                  <a:txBody>
                    <a:bodyPr/>
                    <a:lstStyle/>
                    <a:p>
                      <a:r>
                        <a:rPr lang="en-CH" dirty="0"/>
                        <a:t>1</a:t>
                      </a:r>
                    </a:p>
                  </a:txBody>
                  <a:tcPr/>
                </a:tc>
                <a:tc>
                  <a:txBody>
                    <a:bodyPr/>
                    <a:lstStyle/>
                    <a:p>
                      <a:r>
                        <a:rPr lang="en-CH" dirty="0"/>
                        <a:t>73</a:t>
                      </a:r>
                    </a:p>
                  </a:txBody>
                  <a:tcPr/>
                </a:tc>
                <a:tc>
                  <a:txBody>
                    <a:bodyPr/>
                    <a:lstStyle/>
                    <a:p>
                      <a:r>
                        <a:rPr lang="en-CH" dirty="0"/>
                        <a:t>LEFT</a:t>
                      </a:r>
                    </a:p>
                  </a:txBody>
                  <a:tcPr/>
                </a:tc>
                <a:extLst>
                  <a:ext uri="{0D108BD9-81ED-4DB2-BD59-A6C34878D82A}">
                    <a16:rowId xmlns:a16="http://schemas.microsoft.com/office/drawing/2014/main" val="819247753"/>
                  </a:ext>
                </a:extLst>
              </a:tr>
            </a:tbl>
          </a:graphicData>
        </a:graphic>
      </p:graphicFrame>
      <p:sp>
        <p:nvSpPr>
          <p:cNvPr id="8" name="TextBox 7">
            <a:extLst>
              <a:ext uri="{FF2B5EF4-FFF2-40B4-BE49-F238E27FC236}">
                <a16:creationId xmlns:a16="http://schemas.microsoft.com/office/drawing/2014/main" id="{21647D17-AA0F-5219-ECCE-3AC0178F12AB}"/>
              </a:ext>
            </a:extLst>
          </p:cNvPr>
          <p:cNvSpPr txBox="1"/>
          <p:nvPr/>
        </p:nvSpPr>
        <p:spPr>
          <a:xfrm>
            <a:off x="5519936" y="761978"/>
            <a:ext cx="3744416" cy="923330"/>
          </a:xfrm>
          <a:prstGeom prst="rect">
            <a:avLst/>
          </a:prstGeom>
          <a:solidFill>
            <a:schemeClr val="accent6">
              <a:lumMod val="20000"/>
              <a:lumOff val="80000"/>
            </a:schemeClr>
          </a:solidFill>
        </p:spPr>
        <p:txBody>
          <a:bodyPr wrap="square" rtlCol="0">
            <a:spAutoFit/>
          </a:bodyPr>
          <a:lstStyle/>
          <a:p>
            <a:r>
              <a:rPr lang="en-CH" dirty="0"/>
              <a:t>Unlike arrays, each column can represent another type of value, with different data types</a:t>
            </a:r>
          </a:p>
        </p:txBody>
      </p:sp>
      <p:cxnSp>
        <p:nvCxnSpPr>
          <p:cNvPr id="11" name="Straight Arrow Connector 10">
            <a:extLst>
              <a:ext uri="{FF2B5EF4-FFF2-40B4-BE49-F238E27FC236}">
                <a16:creationId xmlns:a16="http://schemas.microsoft.com/office/drawing/2014/main" id="{EC8748BA-2E6D-773A-F207-0E23244BC58E}"/>
              </a:ext>
            </a:extLst>
          </p:cNvPr>
          <p:cNvCxnSpPr>
            <a:cxnSpLocks/>
          </p:cNvCxnSpPr>
          <p:nvPr/>
        </p:nvCxnSpPr>
        <p:spPr>
          <a:xfrm flipH="1">
            <a:off x="5015880" y="1938052"/>
            <a:ext cx="504056" cy="3804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BD1942D-AAE5-9689-806B-BD70B6FE3124}"/>
              </a:ext>
            </a:extLst>
          </p:cNvPr>
          <p:cNvCxnSpPr>
            <a:cxnSpLocks/>
          </p:cNvCxnSpPr>
          <p:nvPr/>
        </p:nvCxnSpPr>
        <p:spPr>
          <a:xfrm flipH="1">
            <a:off x="6168008" y="1829845"/>
            <a:ext cx="144016" cy="488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F608AA-A278-0A16-1149-DFCB0C53A5DD}"/>
              </a:ext>
            </a:extLst>
          </p:cNvPr>
          <p:cNvCxnSpPr>
            <a:cxnSpLocks/>
          </p:cNvCxnSpPr>
          <p:nvPr/>
        </p:nvCxnSpPr>
        <p:spPr>
          <a:xfrm>
            <a:off x="7680176" y="1849540"/>
            <a:ext cx="72008" cy="4689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F52CC9-8A5D-D289-AA92-513B08BD822F}"/>
              </a:ext>
            </a:extLst>
          </p:cNvPr>
          <p:cNvCxnSpPr>
            <a:cxnSpLocks/>
          </p:cNvCxnSpPr>
          <p:nvPr/>
        </p:nvCxnSpPr>
        <p:spPr>
          <a:xfrm>
            <a:off x="9120336" y="1851616"/>
            <a:ext cx="248384" cy="466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440148-57BE-BA79-7540-68E2EBDD9DF5}"/>
              </a:ext>
            </a:extLst>
          </p:cNvPr>
          <p:cNvCxnSpPr>
            <a:cxnSpLocks/>
          </p:cNvCxnSpPr>
          <p:nvPr/>
        </p:nvCxnSpPr>
        <p:spPr>
          <a:xfrm flipH="1">
            <a:off x="2878128" y="1487933"/>
            <a:ext cx="2137752" cy="830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702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2A90-04B3-D71F-867D-D677C7388BEC}"/>
              </a:ext>
            </a:extLst>
          </p:cNvPr>
          <p:cNvSpPr>
            <a:spLocks noGrp="1"/>
          </p:cNvSpPr>
          <p:nvPr>
            <p:ph type="title"/>
          </p:nvPr>
        </p:nvSpPr>
        <p:spPr/>
        <p:txBody>
          <a:bodyPr/>
          <a:lstStyle/>
          <a:p>
            <a:r>
              <a:rPr lang="en-CH" dirty="0"/>
              <a:t>What is tabular data?</a:t>
            </a:r>
          </a:p>
        </p:txBody>
      </p:sp>
      <p:sp>
        <p:nvSpPr>
          <p:cNvPr id="4" name="Date Placeholder 3">
            <a:extLst>
              <a:ext uri="{FF2B5EF4-FFF2-40B4-BE49-F238E27FC236}">
                <a16:creationId xmlns:a16="http://schemas.microsoft.com/office/drawing/2014/main" id="{83D9F3BD-3101-017C-244D-12B41B37E2B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AB7752A6-80D5-61C4-355E-5CD77DEBFCD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9BE0324-D3CF-CFDE-41A9-2FB96442CEE6}"/>
              </a:ext>
            </a:extLst>
          </p:cNvPr>
          <p:cNvSpPr>
            <a:spLocks noGrp="1"/>
          </p:cNvSpPr>
          <p:nvPr>
            <p:ph type="sldNum" sz="quarter" idx="12"/>
          </p:nvPr>
        </p:nvSpPr>
        <p:spPr/>
        <p:txBody>
          <a:bodyPr/>
          <a:lstStyle/>
          <a:p>
            <a:fld id="{EF79ADEA-B933-47CC-A4E9-04E6298B917C}" type="slidenum">
              <a:rPr lang="en-US" smtClean="0"/>
              <a:pPr/>
              <a:t>63</a:t>
            </a:fld>
            <a:endParaRPr lang="en-US"/>
          </a:p>
        </p:txBody>
      </p:sp>
      <p:graphicFrame>
        <p:nvGraphicFramePr>
          <p:cNvPr id="7" name="Table 6">
            <a:extLst>
              <a:ext uri="{FF2B5EF4-FFF2-40B4-BE49-F238E27FC236}">
                <a16:creationId xmlns:a16="http://schemas.microsoft.com/office/drawing/2014/main" id="{CF3F90A0-AA2D-4FBC-CB65-66C6442C09E8}"/>
              </a:ext>
            </a:extLst>
          </p:cNvPr>
          <p:cNvGraphicFramePr>
            <a:graphicFrameLocks noGrp="1"/>
          </p:cNvGraphicFramePr>
          <p:nvPr/>
        </p:nvGraphicFramePr>
        <p:xfrm>
          <a:off x="1841501" y="2420888"/>
          <a:ext cx="8528495" cy="147828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124941">
                <a:tc>
                  <a:txBody>
                    <a:bodyPr/>
                    <a:lstStyle/>
                    <a:p>
                      <a:r>
                        <a:rPr lang="en-CH" dirty="0"/>
                        <a:t>Date (index)</a:t>
                      </a:r>
                    </a:p>
                  </a:txBody>
                  <a:tcPr>
                    <a:solidFill>
                      <a:schemeClr val="accent4"/>
                    </a:solidFill>
                  </a:tcPr>
                </a:tc>
                <a:tc>
                  <a:txBody>
                    <a:bodyPr/>
                    <a:lstStyle/>
                    <a:p>
                      <a:r>
                        <a:rPr lang="en-CH" dirty="0"/>
                        <a:t>Wind speed</a:t>
                      </a:r>
                    </a:p>
                  </a:txBody>
                  <a:tcPr>
                    <a:solidFill>
                      <a:schemeClr val="accent4"/>
                    </a:solidFill>
                  </a:tcPr>
                </a:tc>
                <a:tc>
                  <a:txBody>
                    <a:bodyPr/>
                    <a:lstStyle/>
                    <a:p>
                      <a:r>
                        <a:rPr lang="en-CH" dirty="0"/>
                        <a:t>Wind direction</a:t>
                      </a:r>
                    </a:p>
                  </a:txBody>
                  <a:tcPr>
                    <a:solidFill>
                      <a:schemeClr val="accent4"/>
                    </a:solidFill>
                  </a:tcPr>
                </a:tc>
                <a:tc>
                  <a:txBody>
                    <a:bodyPr/>
                    <a:lstStyle/>
                    <a:p>
                      <a:r>
                        <a:rPr lang="en-CH" dirty="0"/>
                        <a:t>Rain fall (mm)</a:t>
                      </a:r>
                    </a:p>
                  </a:txBody>
                  <a:tcPr>
                    <a:solidFill>
                      <a:schemeClr val="accent4"/>
                    </a:solidFill>
                  </a:tcPr>
                </a:tc>
                <a:tc>
                  <a:txBody>
                    <a:bodyPr/>
                    <a:lstStyle/>
                    <a:p>
                      <a:r>
                        <a:rPr lang="en-CH" dirty="0"/>
                        <a:t>Hours of sun</a:t>
                      </a:r>
                    </a:p>
                  </a:txBody>
                  <a:tcPr>
                    <a:solidFill>
                      <a:schemeClr val="accent4"/>
                    </a:solidFill>
                  </a:tcPr>
                </a:tc>
                <a:extLst>
                  <a:ext uri="{0D108BD9-81ED-4DB2-BD59-A6C34878D82A}">
                    <a16:rowId xmlns:a16="http://schemas.microsoft.com/office/drawing/2014/main" val="2870368738"/>
                  </a:ext>
                </a:extLst>
              </a:tr>
              <a:tr h="370840">
                <a:tc>
                  <a:txBody>
                    <a:bodyPr/>
                    <a:lstStyle/>
                    <a:p>
                      <a:r>
                        <a:rPr lang="en-CH" dirty="0"/>
                        <a:t>7.3.2024</a:t>
                      </a:r>
                    </a:p>
                  </a:txBody>
                  <a:tcPr>
                    <a:solidFill>
                      <a:schemeClr val="accent4"/>
                    </a:solidFill>
                  </a:tcPr>
                </a:tc>
                <a:tc>
                  <a:txBody>
                    <a:bodyPr/>
                    <a:lstStyle/>
                    <a:p>
                      <a:r>
                        <a:rPr lang="en-CH" dirty="0"/>
                        <a:t>7.1</a:t>
                      </a:r>
                    </a:p>
                  </a:txBody>
                  <a:tcPr/>
                </a:tc>
                <a:tc>
                  <a:txBody>
                    <a:bodyPr/>
                    <a:lstStyle/>
                    <a:p>
                      <a:r>
                        <a:rPr lang="en-CH" dirty="0"/>
                        <a:t>N</a:t>
                      </a:r>
                    </a:p>
                  </a:txBody>
                  <a:tcPr/>
                </a:tc>
                <a:tc>
                  <a:txBody>
                    <a:bodyPr/>
                    <a:lstStyle/>
                    <a:p>
                      <a:r>
                        <a:rPr lang="en-CH" dirty="0"/>
                        <a:t>0.0</a:t>
                      </a:r>
                    </a:p>
                  </a:txBody>
                  <a:tcPr/>
                </a:tc>
                <a:tc>
                  <a:txBody>
                    <a:bodyPr/>
                    <a:lstStyle/>
                    <a:p>
                      <a:r>
                        <a:rPr lang="en-CH" dirty="0"/>
                        <a:t>10</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8.3.2024</a:t>
                      </a:r>
                    </a:p>
                  </a:txBody>
                  <a:tcPr>
                    <a:solidFill>
                      <a:schemeClr val="accent4"/>
                    </a:solidFill>
                  </a:tcPr>
                </a:tc>
                <a:tc>
                  <a:txBody>
                    <a:bodyPr/>
                    <a:lstStyle/>
                    <a:p>
                      <a:r>
                        <a:rPr lang="en-CH" dirty="0"/>
                        <a:t>0.3</a:t>
                      </a:r>
                    </a:p>
                  </a:txBody>
                  <a:tcPr/>
                </a:tc>
                <a:tc>
                  <a:txBody>
                    <a:bodyPr/>
                    <a:lstStyle/>
                    <a:p>
                      <a:r>
                        <a:rPr lang="en-CH" dirty="0"/>
                        <a:t>NW</a:t>
                      </a:r>
                    </a:p>
                  </a:txBody>
                  <a:tcPr/>
                </a:tc>
                <a:tc>
                  <a:txBody>
                    <a:bodyPr/>
                    <a:lstStyle/>
                    <a:p>
                      <a:r>
                        <a:rPr lang="en-CH" dirty="0"/>
                        <a:t>2.1</a:t>
                      </a:r>
                    </a:p>
                  </a:txBody>
                  <a:tcPr/>
                </a:tc>
                <a:tc>
                  <a:txBody>
                    <a:bodyPr/>
                    <a:lstStyle/>
                    <a:p>
                      <a:r>
                        <a:rPr lang="en-CH" dirty="0"/>
                        <a:t>2</a:t>
                      </a:r>
                    </a:p>
                  </a:txBody>
                  <a:tcPr/>
                </a:tc>
                <a:extLst>
                  <a:ext uri="{0D108BD9-81ED-4DB2-BD59-A6C34878D82A}">
                    <a16:rowId xmlns:a16="http://schemas.microsoft.com/office/drawing/2014/main" val="3427425730"/>
                  </a:ext>
                </a:extLst>
              </a:tr>
              <a:tr h="370840">
                <a:tc>
                  <a:txBody>
                    <a:bodyPr/>
                    <a:lstStyle/>
                    <a:p>
                      <a:r>
                        <a:rPr lang="en-CH" dirty="0"/>
                        <a:t>9.3.2024</a:t>
                      </a:r>
                    </a:p>
                  </a:txBody>
                  <a:tcPr>
                    <a:solidFill>
                      <a:schemeClr val="accent4"/>
                    </a:solidFill>
                  </a:tcPr>
                </a:tc>
                <a:tc>
                  <a:txBody>
                    <a:bodyPr/>
                    <a:lstStyle/>
                    <a:p>
                      <a:r>
                        <a:rPr lang="en-CH" dirty="0"/>
                        <a:t>1.1</a:t>
                      </a:r>
                    </a:p>
                  </a:txBody>
                  <a:tcPr/>
                </a:tc>
                <a:tc>
                  <a:txBody>
                    <a:bodyPr/>
                    <a:lstStyle/>
                    <a:p>
                      <a:r>
                        <a:rPr lang="en-CH" dirty="0"/>
                        <a:t>SE</a:t>
                      </a:r>
                    </a:p>
                  </a:txBody>
                  <a:tcPr/>
                </a:tc>
                <a:tc>
                  <a:txBody>
                    <a:bodyPr/>
                    <a:lstStyle/>
                    <a:p>
                      <a:r>
                        <a:rPr lang="en-CH" dirty="0"/>
                        <a:t>0.3</a:t>
                      </a:r>
                    </a:p>
                  </a:txBody>
                  <a:tcPr/>
                </a:tc>
                <a:tc>
                  <a:txBody>
                    <a:bodyPr/>
                    <a:lstStyle/>
                    <a:p>
                      <a:r>
                        <a:rPr lang="en-CH" dirty="0"/>
                        <a:t>5</a:t>
                      </a:r>
                    </a:p>
                  </a:txBody>
                  <a:tcPr/>
                </a:tc>
                <a:extLst>
                  <a:ext uri="{0D108BD9-81ED-4DB2-BD59-A6C34878D82A}">
                    <a16:rowId xmlns:a16="http://schemas.microsoft.com/office/drawing/2014/main" val="819247753"/>
                  </a:ext>
                </a:extLst>
              </a:tr>
            </a:tbl>
          </a:graphicData>
        </a:graphic>
      </p:graphicFrame>
      <p:graphicFrame>
        <p:nvGraphicFramePr>
          <p:cNvPr id="3" name="Table 2">
            <a:extLst>
              <a:ext uri="{FF2B5EF4-FFF2-40B4-BE49-F238E27FC236}">
                <a16:creationId xmlns:a16="http://schemas.microsoft.com/office/drawing/2014/main" id="{9FCA5CA5-1C06-B805-69B6-E4806D23A16C}"/>
              </a:ext>
            </a:extLst>
          </p:cNvPr>
          <p:cNvGraphicFramePr>
            <a:graphicFrameLocks noGrp="1"/>
          </p:cNvGraphicFramePr>
          <p:nvPr/>
        </p:nvGraphicFramePr>
        <p:xfrm>
          <a:off x="1833442" y="4343422"/>
          <a:ext cx="8528495" cy="175260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Subject ID (index)</a:t>
                      </a:r>
                    </a:p>
                  </a:txBody>
                  <a:tcPr/>
                </a:tc>
                <a:tc>
                  <a:txBody>
                    <a:bodyPr/>
                    <a:lstStyle/>
                    <a:p>
                      <a:r>
                        <a:rPr lang="en-CH" dirty="0"/>
                        <a:t>Condition ID</a:t>
                      </a:r>
                    </a:p>
                  </a:txBody>
                  <a:tcPr/>
                </a:tc>
                <a:tc>
                  <a:txBody>
                    <a:bodyPr/>
                    <a:lstStyle/>
                    <a:p>
                      <a:r>
                        <a:rPr lang="en-CH" dirty="0"/>
                        <a:t>Presentation nr</a:t>
                      </a:r>
                    </a:p>
                  </a:txBody>
                  <a:tcPr/>
                </a:tc>
                <a:tc>
                  <a:txBody>
                    <a:bodyPr/>
                    <a:lstStyle/>
                    <a:p>
                      <a:r>
                        <a:rPr lang="en-CH" dirty="0"/>
                        <a:t>Response time (ms)</a:t>
                      </a:r>
                    </a:p>
                  </a:txBody>
                  <a:tcPr/>
                </a:tc>
                <a:tc>
                  <a:txBody>
                    <a:bodyPr/>
                    <a:lstStyle/>
                    <a:p>
                      <a:r>
                        <a:rPr lang="en-CH" dirty="0"/>
                        <a:t>Response</a:t>
                      </a:r>
                    </a:p>
                  </a:txBody>
                  <a:tcPr/>
                </a:tc>
                <a:extLst>
                  <a:ext uri="{0D108BD9-81ED-4DB2-BD59-A6C34878D82A}">
                    <a16:rowId xmlns:a16="http://schemas.microsoft.com/office/drawing/2014/main" val="2870368738"/>
                  </a:ext>
                </a:extLst>
              </a:tr>
              <a:tr h="370840">
                <a:tc>
                  <a:txBody>
                    <a:bodyPr/>
                    <a:lstStyle/>
                    <a:p>
                      <a:r>
                        <a:rPr lang="en-CH" dirty="0"/>
                        <a:t>VM</a:t>
                      </a:r>
                    </a:p>
                  </a:txBody>
                  <a:tcPr/>
                </a:tc>
                <a:tc>
                  <a:txBody>
                    <a:bodyPr/>
                    <a:lstStyle/>
                    <a:p>
                      <a:r>
                        <a:rPr lang="en-CH" dirty="0"/>
                        <a:t>732</a:t>
                      </a:r>
                    </a:p>
                  </a:txBody>
                  <a:tcPr/>
                </a:tc>
                <a:tc>
                  <a:txBody>
                    <a:bodyPr/>
                    <a:lstStyle/>
                    <a:p>
                      <a:r>
                        <a:rPr lang="en-CH" dirty="0"/>
                        <a:t>2</a:t>
                      </a:r>
                    </a:p>
                  </a:txBody>
                  <a:tcPr/>
                </a:tc>
                <a:tc>
                  <a:txBody>
                    <a:bodyPr/>
                    <a:lstStyle/>
                    <a:p>
                      <a:r>
                        <a:rPr lang="en-CH" dirty="0"/>
                        <a:t>28</a:t>
                      </a:r>
                    </a:p>
                  </a:txBody>
                  <a:tcPr/>
                </a:tc>
                <a:tc>
                  <a:txBody>
                    <a:bodyPr/>
                    <a:lstStyle/>
                    <a:p>
                      <a:r>
                        <a:rPr lang="en-CH" dirty="0"/>
                        <a:t>LEFT</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tc>
                <a:tc>
                  <a:txBody>
                    <a:bodyPr/>
                    <a:lstStyle/>
                    <a:p>
                      <a:r>
                        <a:rPr lang="en-CH" dirty="0"/>
                        <a:t>732</a:t>
                      </a:r>
                    </a:p>
                  </a:txBody>
                  <a:tcPr/>
                </a:tc>
                <a:tc>
                  <a:txBody>
                    <a:bodyPr/>
                    <a:lstStyle/>
                    <a:p>
                      <a:r>
                        <a:rPr lang="en-CH" dirty="0"/>
                        <a:t>3</a:t>
                      </a:r>
                    </a:p>
                  </a:txBody>
                  <a:tcPr/>
                </a:tc>
                <a:tc>
                  <a:txBody>
                    <a:bodyPr/>
                    <a:lstStyle/>
                    <a:p>
                      <a:r>
                        <a:rPr lang="en-CH" dirty="0"/>
                        <a:t>41</a:t>
                      </a:r>
                    </a:p>
                  </a:txBody>
                  <a:tcPr/>
                </a:tc>
                <a:tc>
                  <a:txBody>
                    <a:bodyPr/>
                    <a:lstStyle/>
                    <a:p>
                      <a:r>
                        <a:rPr lang="en-CH" dirty="0"/>
                        <a:t>RIGHT</a:t>
                      </a:r>
                    </a:p>
                  </a:txBody>
                  <a:tcPr/>
                </a:tc>
                <a:extLst>
                  <a:ext uri="{0D108BD9-81ED-4DB2-BD59-A6C34878D82A}">
                    <a16:rowId xmlns:a16="http://schemas.microsoft.com/office/drawing/2014/main" val="3427425730"/>
                  </a:ext>
                </a:extLst>
              </a:tr>
              <a:tr h="370840">
                <a:tc>
                  <a:txBody>
                    <a:bodyPr/>
                    <a:lstStyle/>
                    <a:p>
                      <a:r>
                        <a:rPr lang="en-CH" dirty="0"/>
                        <a:t>PB</a:t>
                      </a:r>
                    </a:p>
                  </a:txBody>
                  <a:tcPr/>
                </a:tc>
                <a:tc>
                  <a:txBody>
                    <a:bodyPr/>
                    <a:lstStyle/>
                    <a:p>
                      <a:r>
                        <a:rPr lang="en-CH" dirty="0"/>
                        <a:t>665</a:t>
                      </a:r>
                    </a:p>
                  </a:txBody>
                  <a:tcPr/>
                </a:tc>
                <a:tc>
                  <a:txBody>
                    <a:bodyPr/>
                    <a:lstStyle/>
                    <a:p>
                      <a:r>
                        <a:rPr lang="en-CH" dirty="0"/>
                        <a:t>1</a:t>
                      </a:r>
                    </a:p>
                  </a:txBody>
                  <a:tcPr/>
                </a:tc>
                <a:tc>
                  <a:txBody>
                    <a:bodyPr/>
                    <a:lstStyle/>
                    <a:p>
                      <a:r>
                        <a:rPr lang="en-CH" dirty="0"/>
                        <a:t>73</a:t>
                      </a:r>
                    </a:p>
                  </a:txBody>
                  <a:tcPr/>
                </a:tc>
                <a:tc>
                  <a:txBody>
                    <a:bodyPr/>
                    <a:lstStyle/>
                    <a:p>
                      <a:r>
                        <a:rPr lang="en-CH" dirty="0"/>
                        <a:t>LEFT</a:t>
                      </a:r>
                    </a:p>
                  </a:txBody>
                  <a:tcPr/>
                </a:tc>
                <a:extLst>
                  <a:ext uri="{0D108BD9-81ED-4DB2-BD59-A6C34878D82A}">
                    <a16:rowId xmlns:a16="http://schemas.microsoft.com/office/drawing/2014/main" val="819247753"/>
                  </a:ext>
                </a:extLst>
              </a:tr>
            </a:tbl>
          </a:graphicData>
        </a:graphic>
      </p:graphicFrame>
      <p:sp>
        <p:nvSpPr>
          <p:cNvPr id="8" name="TextBox 7">
            <a:extLst>
              <a:ext uri="{FF2B5EF4-FFF2-40B4-BE49-F238E27FC236}">
                <a16:creationId xmlns:a16="http://schemas.microsoft.com/office/drawing/2014/main" id="{21647D17-AA0F-5219-ECCE-3AC0178F12AB}"/>
              </a:ext>
            </a:extLst>
          </p:cNvPr>
          <p:cNvSpPr txBox="1"/>
          <p:nvPr/>
        </p:nvSpPr>
        <p:spPr>
          <a:xfrm>
            <a:off x="695400" y="998432"/>
            <a:ext cx="2736304" cy="1200329"/>
          </a:xfrm>
          <a:prstGeom prst="rect">
            <a:avLst/>
          </a:prstGeom>
          <a:solidFill>
            <a:schemeClr val="accent4"/>
          </a:solidFill>
        </p:spPr>
        <p:txBody>
          <a:bodyPr wrap="square" rtlCol="0">
            <a:spAutoFit/>
          </a:bodyPr>
          <a:lstStyle/>
          <a:p>
            <a:r>
              <a:rPr lang="en-CH" dirty="0"/>
              <a:t>Column and rows have meaningful labels (indices) that are attached to the data for each operation</a:t>
            </a:r>
          </a:p>
        </p:txBody>
      </p:sp>
    </p:spTree>
    <p:extLst>
      <p:ext uri="{BB962C8B-B14F-4D97-AF65-F5344CB8AC3E}">
        <p14:creationId xmlns:p14="http://schemas.microsoft.com/office/powerpoint/2010/main" val="3381557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C67D-7970-D245-3CF0-EA3C40E134AE}"/>
              </a:ext>
            </a:extLst>
          </p:cNvPr>
          <p:cNvSpPr>
            <a:spLocks noGrp="1"/>
          </p:cNvSpPr>
          <p:nvPr>
            <p:ph type="title"/>
          </p:nvPr>
        </p:nvSpPr>
        <p:spPr/>
        <p:txBody>
          <a:bodyPr/>
          <a:lstStyle/>
          <a:p>
            <a:r>
              <a:rPr lang="en-US" dirty="0">
                <a:solidFill>
                  <a:srgbClr val="1F2328"/>
                </a:solidFill>
              </a:rPr>
              <a:t>Many tools to handle tabular data</a:t>
            </a:r>
            <a:endParaRPr lang="en-CH" dirty="0"/>
          </a:p>
        </p:txBody>
      </p:sp>
      <p:sp>
        <p:nvSpPr>
          <p:cNvPr id="3" name="Content Placeholder 2">
            <a:extLst>
              <a:ext uri="{FF2B5EF4-FFF2-40B4-BE49-F238E27FC236}">
                <a16:creationId xmlns:a16="http://schemas.microsoft.com/office/drawing/2014/main" id="{FD816A7E-2E72-D9A6-539F-32B0E4033EF1}"/>
              </a:ext>
            </a:extLst>
          </p:cNvPr>
          <p:cNvSpPr>
            <a:spLocks noGrp="1"/>
          </p:cNvSpPr>
          <p:nvPr>
            <p:ph idx="1"/>
          </p:nvPr>
        </p:nvSpPr>
        <p:spPr/>
        <p:txBody>
          <a:bodyPr>
            <a:normAutofit/>
          </a:bodyPr>
          <a:lstStyle/>
          <a:p>
            <a:r>
              <a:rPr lang="en-CH" dirty="0"/>
              <a:t>Python tools</a:t>
            </a:r>
          </a:p>
          <a:p>
            <a:pPr lvl="1"/>
            <a:r>
              <a:rPr lang="en-CH" dirty="0"/>
              <a:t>pandas: in-memory tabular data</a:t>
            </a:r>
          </a:p>
          <a:p>
            <a:pPr lvl="1"/>
            <a:r>
              <a:rPr lang="en-CH" dirty="0"/>
              <a:t>dask: on-disk tabular data</a:t>
            </a:r>
          </a:p>
          <a:p>
            <a:r>
              <a:rPr lang="en-CH" dirty="0"/>
              <a:t>SQL databases</a:t>
            </a:r>
          </a:p>
          <a:p>
            <a:pPr lvl="1"/>
            <a:r>
              <a:rPr lang="en-CH" dirty="0"/>
              <a:t>Optimized for retrieving rows (tree data structure for index)</a:t>
            </a:r>
          </a:p>
          <a:p>
            <a:pPr lvl="1"/>
            <a:r>
              <a:rPr lang="en-CH" dirty="0"/>
              <a:t>Transactional: groups of operations are either all executed, or none</a:t>
            </a:r>
          </a:p>
          <a:p>
            <a:r>
              <a:rPr lang="en-CH" dirty="0"/>
              <a:t>Columnar DBs, Spark, Hadoop</a:t>
            </a:r>
          </a:p>
          <a:p>
            <a:pPr lvl="1"/>
            <a:r>
              <a:rPr lang="en-CH" dirty="0"/>
              <a:t>Optimized for operations on columns</a:t>
            </a:r>
          </a:p>
          <a:p>
            <a:pPr lvl="1"/>
            <a:r>
              <a:rPr lang="en-CH" dirty="0"/>
              <a:t>Ideal for data science tasks</a:t>
            </a:r>
          </a:p>
          <a:p>
            <a:pPr lvl="1"/>
            <a:r>
              <a:rPr lang="en-CH" dirty="0"/>
              <a:t>Operations can be automatically distributed over multiple machines</a:t>
            </a:r>
          </a:p>
          <a:p>
            <a:endParaRPr lang="en-CH" dirty="0"/>
          </a:p>
          <a:p>
            <a:pPr lvl="1"/>
            <a:endParaRPr lang="en-CH" dirty="0"/>
          </a:p>
        </p:txBody>
      </p:sp>
      <p:sp>
        <p:nvSpPr>
          <p:cNvPr id="4" name="Date Placeholder 3">
            <a:extLst>
              <a:ext uri="{FF2B5EF4-FFF2-40B4-BE49-F238E27FC236}">
                <a16:creationId xmlns:a16="http://schemas.microsoft.com/office/drawing/2014/main" id="{BE8B3A75-190A-17A6-D048-1E6DCF33BD8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BFEBDF0-25C7-ABC5-9790-D739EBE5012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0DDB0B42-4E82-93BB-7E76-E55FBB49F2A6}"/>
              </a:ext>
            </a:extLst>
          </p:cNvPr>
          <p:cNvSpPr>
            <a:spLocks noGrp="1"/>
          </p:cNvSpPr>
          <p:nvPr>
            <p:ph type="sldNum" sz="quarter" idx="12"/>
          </p:nvPr>
        </p:nvSpPr>
        <p:spPr/>
        <p:txBody>
          <a:bodyPr/>
          <a:lstStyle/>
          <a:p>
            <a:fld id="{EF79ADEA-B933-47CC-A4E9-04E6298B917C}" type="slidenum">
              <a:rPr lang="en-US" smtClean="0"/>
              <a:pPr/>
              <a:t>64</a:t>
            </a:fld>
            <a:endParaRPr lang="en-US"/>
          </a:p>
        </p:txBody>
      </p:sp>
    </p:spTree>
    <p:extLst>
      <p:ext uri="{BB962C8B-B14F-4D97-AF65-F5344CB8AC3E}">
        <p14:creationId xmlns:p14="http://schemas.microsoft.com/office/powerpoint/2010/main" val="2328436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3C52ED-9FD8-CD83-CD04-5BB697C03FA5}"/>
              </a:ext>
            </a:extLst>
          </p:cNvPr>
          <p:cNvSpPr txBox="1"/>
          <p:nvPr/>
        </p:nvSpPr>
        <p:spPr>
          <a:xfrm>
            <a:off x="2691244" y="1730683"/>
            <a:ext cx="8891244" cy="461665"/>
          </a:xfrm>
          <a:prstGeom prst="rect">
            <a:avLst/>
          </a:prstGeom>
          <a:noFill/>
        </p:spPr>
        <p:txBody>
          <a:bodyPr wrap="square" rtlCol="0">
            <a:spAutoFit/>
          </a:bodyPr>
          <a:lstStyle/>
          <a:p>
            <a:r>
              <a:rPr lang="en-CH" sz="2400" dirty="0">
                <a:latin typeface="Consolas" panose="020B0609020204030204" pitchFamily="49" charset="0"/>
                <a:cs typeface="Consolas" panose="020B0609020204030204" pitchFamily="49" charset="0"/>
              </a:rPr>
              <a:t>df</a:t>
            </a:r>
            <a:r>
              <a:rPr lang="en-CH" sz="2400" dirty="0">
                <a:solidFill>
                  <a:schemeClr val="accent2">
                    <a:lumMod val="75000"/>
                  </a:schemeClr>
                </a:solidFill>
                <a:latin typeface="Consolas" panose="020B0609020204030204" pitchFamily="49" charset="0"/>
                <a:cs typeface="Consolas" panose="020B0609020204030204" pitchFamily="49" charset="0"/>
              </a:rPr>
              <a:t>.groupby(‘condition_id’)</a:t>
            </a:r>
            <a:r>
              <a:rPr lang="en-CH" sz="2400" dirty="0">
                <a:solidFill>
                  <a:schemeClr val="accent1">
                    <a:lumMod val="75000"/>
                  </a:schemeClr>
                </a:solidFill>
                <a:latin typeface="Consolas" panose="020B0609020204030204" pitchFamily="49" charset="0"/>
                <a:cs typeface="Consolas" panose="020B0609020204030204" pitchFamily="49" charset="0"/>
              </a:rPr>
              <a:t>[‘response_time’].mean()</a:t>
            </a:r>
          </a:p>
        </p:txBody>
      </p:sp>
      <p:sp>
        <p:nvSpPr>
          <p:cNvPr id="2" name="TextBox 1">
            <a:extLst>
              <a:ext uri="{FF2B5EF4-FFF2-40B4-BE49-F238E27FC236}">
                <a16:creationId xmlns:a16="http://schemas.microsoft.com/office/drawing/2014/main" id="{01E58E85-93C2-6033-1B53-73ECEC594430}"/>
              </a:ext>
            </a:extLst>
          </p:cNvPr>
          <p:cNvSpPr txBox="1"/>
          <p:nvPr/>
        </p:nvSpPr>
        <p:spPr>
          <a:xfrm>
            <a:off x="2722203" y="2645857"/>
            <a:ext cx="8891244" cy="461665"/>
          </a:xfrm>
          <a:prstGeom prst="rect">
            <a:avLst/>
          </a:prstGeom>
          <a:noFill/>
        </p:spPr>
        <p:txBody>
          <a:bodyPr wrap="square" rtlCol="0">
            <a:spAutoFit/>
          </a:bodyPr>
          <a:lstStyle/>
          <a:p>
            <a:r>
              <a:rPr lang="en-CH" sz="2400" dirty="0">
                <a:latin typeface="Consolas" panose="020B0609020204030204" pitchFamily="49" charset="0"/>
                <a:cs typeface="Consolas" panose="020B0609020204030204" pitchFamily="49" charset="0"/>
              </a:rPr>
              <a:t>df</a:t>
            </a:r>
            <a:r>
              <a:rPr lang="en-CH" sz="2400" dirty="0">
                <a:solidFill>
                  <a:schemeClr val="accent2">
                    <a:lumMod val="75000"/>
                  </a:schemeClr>
                </a:solidFill>
                <a:latin typeface="Consolas" panose="020B0609020204030204" pitchFamily="49" charset="0"/>
                <a:cs typeface="Consolas" panose="020B0609020204030204" pitchFamily="49" charset="0"/>
              </a:rPr>
              <a:t>.groupby(‘condition_id’)</a:t>
            </a:r>
            <a:r>
              <a:rPr lang="en-CH" sz="2400" dirty="0">
                <a:solidFill>
                  <a:schemeClr val="accent1">
                    <a:lumMod val="75000"/>
                  </a:schemeClr>
                </a:solidFill>
                <a:latin typeface="Consolas" panose="020B0609020204030204" pitchFamily="49" charset="0"/>
                <a:cs typeface="Consolas" panose="020B0609020204030204" pitchFamily="49" charset="0"/>
              </a:rPr>
              <a:t>[‘response_time’].mean()</a:t>
            </a:r>
          </a:p>
        </p:txBody>
      </p:sp>
      <p:sp>
        <p:nvSpPr>
          <p:cNvPr id="3" name="TextBox 2">
            <a:extLst>
              <a:ext uri="{FF2B5EF4-FFF2-40B4-BE49-F238E27FC236}">
                <a16:creationId xmlns:a16="http://schemas.microsoft.com/office/drawing/2014/main" id="{84FA5D7B-6119-E42D-457C-13DA061EBAE9}"/>
              </a:ext>
            </a:extLst>
          </p:cNvPr>
          <p:cNvSpPr txBox="1"/>
          <p:nvPr/>
        </p:nvSpPr>
        <p:spPr>
          <a:xfrm>
            <a:off x="853296" y="1699906"/>
            <a:ext cx="1418498" cy="523220"/>
          </a:xfrm>
          <a:prstGeom prst="rect">
            <a:avLst/>
          </a:prstGeom>
          <a:noFill/>
        </p:spPr>
        <p:txBody>
          <a:bodyPr wrap="square" rtlCol="0">
            <a:spAutoFit/>
          </a:bodyPr>
          <a:lstStyle/>
          <a:p>
            <a:r>
              <a:rPr lang="en-CH" sz="2800" b="1" dirty="0"/>
              <a:t>Pandas</a:t>
            </a:r>
          </a:p>
        </p:txBody>
      </p:sp>
      <p:sp>
        <p:nvSpPr>
          <p:cNvPr id="9" name="TextBox 8">
            <a:extLst>
              <a:ext uri="{FF2B5EF4-FFF2-40B4-BE49-F238E27FC236}">
                <a16:creationId xmlns:a16="http://schemas.microsoft.com/office/drawing/2014/main" id="{68698449-E25A-E91B-8F22-9BD530541A13}"/>
              </a:ext>
            </a:extLst>
          </p:cNvPr>
          <p:cNvSpPr txBox="1"/>
          <p:nvPr/>
        </p:nvSpPr>
        <p:spPr>
          <a:xfrm>
            <a:off x="853296" y="2618426"/>
            <a:ext cx="1862882" cy="523220"/>
          </a:xfrm>
          <a:prstGeom prst="rect">
            <a:avLst/>
          </a:prstGeom>
          <a:noFill/>
        </p:spPr>
        <p:txBody>
          <a:bodyPr wrap="square" rtlCol="0">
            <a:spAutoFit/>
          </a:bodyPr>
          <a:lstStyle/>
          <a:p>
            <a:r>
              <a:rPr lang="en-CH" sz="2800" b="1" dirty="0"/>
              <a:t>dask</a:t>
            </a:r>
          </a:p>
        </p:txBody>
      </p:sp>
      <p:sp>
        <p:nvSpPr>
          <p:cNvPr id="10" name="TextBox 9">
            <a:extLst>
              <a:ext uri="{FF2B5EF4-FFF2-40B4-BE49-F238E27FC236}">
                <a16:creationId xmlns:a16="http://schemas.microsoft.com/office/drawing/2014/main" id="{F2D8FD84-FADD-4436-2960-1971CA40D8CD}"/>
              </a:ext>
            </a:extLst>
          </p:cNvPr>
          <p:cNvSpPr txBox="1"/>
          <p:nvPr/>
        </p:nvSpPr>
        <p:spPr>
          <a:xfrm>
            <a:off x="2722203" y="3565522"/>
            <a:ext cx="8891244" cy="461665"/>
          </a:xfrm>
          <a:prstGeom prst="rect">
            <a:avLst/>
          </a:prstGeom>
          <a:noFill/>
        </p:spPr>
        <p:txBody>
          <a:bodyPr wrap="square" rtlCol="0">
            <a:spAutoFit/>
          </a:bodyPr>
          <a:lstStyle/>
          <a:p>
            <a:r>
              <a:rPr lang="en-CH" sz="2400" dirty="0">
                <a:latin typeface="Consolas" panose="020B0609020204030204" pitchFamily="49" charset="0"/>
                <a:cs typeface="Consolas" panose="020B0609020204030204" pitchFamily="49" charset="0"/>
              </a:rPr>
              <a:t>df</a:t>
            </a:r>
            <a:r>
              <a:rPr lang="en-CH" sz="2400" dirty="0">
                <a:solidFill>
                  <a:schemeClr val="accent2">
                    <a:lumMod val="75000"/>
                  </a:schemeClr>
                </a:solidFill>
                <a:latin typeface="Consolas" panose="020B0609020204030204" pitchFamily="49" charset="0"/>
                <a:cs typeface="Consolas" panose="020B0609020204030204" pitchFamily="49" charset="0"/>
              </a:rPr>
              <a:t>.groupby(‘condition_id’)</a:t>
            </a:r>
            <a:r>
              <a:rPr lang="en-CH" sz="2400" dirty="0">
                <a:solidFill>
                  <a:schemeClr val="accent1">
                    <a:lumMod val="75000"/>
                  </a:schemeClr>
                </a:solidFill>
                <a:latin typeface="Consolas" panose="020B0609020204030204" pitchFamily="49" charset="0"/>
                <a:cs typeface="Consolas" panose="020B0609020204030204" pitchFamily="49" charset="0"/>
              </a:rPr>
              <a:t>.avg(‘response_time’)</a:t>
            </a:r>
          </a:p>
        </p:txBody>
      </p:sp>
      <p:sp>
        <p:nvSpPr>
          <p:cNvPr id="11" name="TextBox 10">
            <a:extLst>
              <a:ext uri="{FF2B5EF4-FFF2-40B4-BE49-F238E27FC236}">
                <a16:creationId xmlns:a16="http://schemas.microsoft.com/office/drawing/2014/main" id="{CAD78565-AB50-5684-D745-C210B58BE8B0}"/>
              </a:ext>
            </a:extLst>
          </p:cNvPr>
          <p:cNvSpPr txBox="1"/>
          <p:nvPr/>
        </p:nvSpPr>
        <p:spPr>
          <a:xfrm>
            <a:off x="853296" y="3536946"/>
            <a:ext cx="1862882" cy="523220"/>
          </a:xfrm>
          <a:prstGeom prst="rect">
            <a:avLst/>
          </a:prstGeom>
          <a:noFill/>
        </p:spPr>
        <p:txBody>
          <a:bodyPr wrap="square" rtlCol="0">
            <a:spAutoFit/>
          </a:bodyPr>
          <a:lstStyle/>
          <a:p>
            <a:r>
              <a:rPr lang="en-CH" sz="2800" b="1" dirty="0"/>
              <a:t>PySpark</a:t>
            </a:r>
          </a:p>
        </p:txBody>
      </p:sp>
      <p:sp>
        <p:nvSpPr>
          <p:cNvPr id="29" name="TextBox 28">
            <a:extLst>
              <a:ext uri="{FF2B5EF4-FFF2-40B4-BE49-F238E27FC236}">
                <a16:creationId xmlns:a16="http://schemas.microsoft.com/office/drawing/2014/main" id="{BAA7F3F4-E29D-9849-15BC-718EAC261D70}"/>
              </a:ext>
            </a:extLst>
          </p:cNvPr>
          <p:cNvSpPr txBox="1"/>
          <p:nvPr/>
        </p:nvSpPr>
        <p:spPr>
          <a:xfrm>
            <a:off x="853296" y="4455465"/>
            <a:ext cx="1862882" cy="523220"/>
          </a:xfrm>
          <a:prstGeom prst="rect">
            <a:avLst/>
          </a:prstGeom>
          <a:noFill/>
        </p:spPr>
        <p:txBody>
          <a:bodyPr wrap="square" rtlCol="0">
            <a:spAutoFit/>
          </a:bodyPr>
          <a:lstStyle/>
          <a:p>
            <a:r>
              <a:rPr lang="en-CH" sz="2800" b="1" dirty="0"/>
              <a:t>SQL</a:t>
            </a:r>
          </a:p>
        </p:txBody>
      </p:sp>
      <p:sp>
        <p:nvSpPr>
          <p:cNvPr id="38" name="Title 37">
            <a:extLst>
              <a:ext uri="{FF2B5EF4-FFF2-40B4-BE49-F238E27FC236}">
                <a16:creationId xmlns:a16="http://schemas.microsoft.com/office/drawing/2014/main" id="{1296159A-3FDA-EE62-5116-B7CFF75ABBBA}"/>
              </a:ext>
            </a:extLst>
          </p:cNvPr>
          <p:cNvSpPr>
            <a:spLocks noGrp="1"/>
          </p:cNvSpPr>
          <p:nvPr>
            <p:ph type="title"/>
          </p:nvPr>
        </p:nvSpPr>
        <p:spPr>
          <a:xfrm>
            <a:off x="335360" y="140318"/>
            <a:ext cx="11449272" cy="1111747"/>
          </a:xfrm>
        </p:spPr>
        <p:txBody>
          <a:bodyPr>
            <a:normAutofit fontScale="90000"/>
          </a:bodyPr>
          <a:lstStyle/>
          <a:p>
            <a:r>
              <a:rPr lang="en-CH" dirty="0"/>
              <a:t>Tabular data ideas and operations are universal for all tabular data tools</a:t>
            </a:r>
          </a:p>
        </p:txBody>
      </p:sp>
      <p:sp>
        <p:nvSpPr>
          <p:cNvPr id="35" name="Date Placeholder 3">
            <a:extLst>
              <a:ext uri="{FF2B5EF4-FFF2-40B4-BE49-F238E27FC236}">
                <a16:creationId xmlns:a16="http://schemas.microsoft.com/office/drawing/2014/main" id="{B06A1203-C14F-FF86-A393-9E381DF74211}"/>
              </a:ext>
            </a:extLst>
          </p:cNvPr>
          <p:cNvSpPr>
            <a:spLocks noGrp="1"/>
          </p:cNvSpPr>
          <p:nvPr>
            <p:ph type="dt" sz="half" idx="10"/>
          </p:nvPr>
        </p:nvSpPr>
        <p:spPr/>
        <p:txBody>
          <a:bodyPr/>
          <a:lstStyle/>
          <a:p>
            <a:r>
              <a:rPr lang="de-CH"/>
              <a:t>July 2024, CC BY-SA 4.0</a:t>
            </a:r>
            <a:endParaRPr lang="en-US"/>
          </a:p>
        </p:txBody>
      </p:sp>
      <p:sp>
        <p:nvSpPr>
          <p:cNvPr id="36" name="Footer Placeholder 4">
            <a:extLst>
              <a:ext uri="{FF2B5EF4-FFF2-40B4-BE49-F238E27FC236}">
                <a16:creationId xmlns:a16="http://schemas.microsoft.com/office/drawing/2014/main" id="{F1F4C177-86AD-698F-D4D6-47B0981F5A9D}"/>
              </a:ext>
            </a:extLst>
          </p:cNvPr>
          <p:cNvSpPr>
            <a:spLocks noGrp="1"/>
          </p:cNvSpPr>
          <p:nvPr>
            <p:ph type="ftr" sz="quarter" idx="11"/>
          </p:nvPr>
        </p:nvSpPr>
        <p:spPr/>
        <p:txBody>
          <a:bodyPr/>
          <a:lstStyle/>
          <a:p>
            <a:r>
              <a:rPr lang="en-US"/>
              <a:t>Data, v1.0</a:t>
            </a:r>
          </a:p>
        </p:txBody>
      </p:sp>
      <p:sp>
        <p:nvSpPr>
          <p:cNvPr id="37" name="Slide Number Placeholder 5">
            <a:extLst>
              <a:ext uri="{FF2B5EF4-FFF2-40B4-BE49-F238E27FC236}">
                <a16:creationId xmlns:a16="http://schemas.microsoft.com/office/drawing/2014/main" id="{B9E8CF97-3D48-1230-C83D-EC950990B8AE}"/>
              </a:ext>
            </a:extLst>
          </p:cNvPr>
          <p:cNvSpPr>
            <a:spLocks noGrp="1"/>
          </p:cNvSpPr>
          <p:nvPr>
            <p:ph type="sldNum" sz="quarter" idx="12"/>
          </p:nvPr>
        </p:nvSpPr>
        <p:spPr/>
        <p:txBody>
          <a:bodyPr/>
          <a:lstStyle/>
          <a:p>
            <a:fld id="{EF79ADEA-B933-47CC-A4E9-04E6298B917C}" type="slidenum">
              <a:rPr lang="en-US" smtClean="0"/>
              <a:pPr/>
              <a:t>65</a:t>
            </a:fld>
            <a:endParaRPr lang="en-US"/>
          </a:p>
        </p:txBody>
      </p:sp>
      <p:sp>
        <p:nvSpPr>
          <p:cNvPr id="25" name="TextBox 24">
            <a:extLst>
              <a:ext uri="{FF2B5EF4-FFF2-40B4-BE49-F238E27FC236}">
                <a16:creationId xmlns:a16="http://schemas.microsoft.com/office/drawing/2014/main" id="{1EFC395B-0A87-54E3-B860-0146312C56A9}"/>
              </a:ext>
            </a:extLst>
          </p:cNvPr>
          <p:cNvSpPr txBox="1"/>
          <p:nvPr/>
        </p:nvSpPr>
        <p:spPr>
          <a:xfrm>
            <a:off x="2722203" y="4515801"/>
            <a:ext cx="8891244" cy="1569660"/>
          </a:xfrm>
          <a:prstGeom prst="rect">
            <a:avLst/>
          </a:prstGeom>
          <a:noFill/>
        </p:spPr>
        <p:txBody>
          <a:bodyPr wrap="square" rtlCol="0">
            <a:spAutoFit/>
          </a:bodyPr>
          <a:lstStyle/>
          <a:p>
            <a:r>
              <a:rPr lang="en-US" sz="2400" noProof="1">
                <a:latin typeface="Consolas" panose="020B0609020204030204" pitchFamily="49" charset="0"/>
                <a:cs typeface="Consolas" panose="020B0609020204030204" pitchFamily="49" charset="0"/>
              </a:rPr>
              <a:t>SELECT condition_id, </a:t>
            </a:r>
          </a:p>
          <a:p>
            <a:r>
              <a:rPr lang="en-US" sz="2400" noProof="1">
                <a:solidFill>
                  <a:schemeClr val="accent1">
                    <a:lumMod val="75000"/>
                  </a:schemeClr>
                </a:solidFill>
                <a:latin typeface="Consolas" panose="020B0609020204030204" pitchFamily="49" charset="0"/>
                <a:cs typeface="Consolas" panose="020B0609020204030204" pitchFamily="49" charset="0"/>
              </a:rPr>
              <a:t>       AVG(response_time) AS avg_response_time </a:t>
            </a:r>
          </a:p>
          <a:p>
            <a:r>
              <a:rPr lang="en-US" sz="2400" noProof="1">
                <a:latin typeface="Consolas" panose="020B0609020204030204" pitchFamily="49" charset="0"/>
                <a:cs typeface="Consolas" panose="020B0609020204030204" pitchFamily="49" charset="0"/>
              </a:rPr>
              <a:t>FROM df </a:t>
            </a:r>
          </a:p>
          <a:p>
            <a:r>
              <a:rPr lang="en-US" sz="2400" noProof="1">
                <a:solidFill>
                  <a:schemeClr val="accent2">
                    <a:lumMod val="75000"/>
                  </a:schemeClr>
                </a:solidFill>
                <a:latin typeface="Consolas" panose="020B0609020204030204" pitchFamily="49" charset="0"/>
                <a:cs typeface="Consolas" panose="020B0609020204030204" pitchFamily="49" charset="0"/>
              </a:rPr>
              <a:t>GROUP BY condition_id</a:t>
            </a:r>
            <a:r>
              <a:rPr lang="en-US" sz="2400" noProof="1">
                <a:latin typeface="Consolas" panose="020B0609020204030204" pitchFamily="49" charset="0"/>
                <a:cs typeface="Consolas" panose="020B0609020204030204" pitchFamily="49" charset="0"/>
              </a:rPr>
              <a:t>;</a:t>
            </a:r>
            <a:endParaRPr lang="en-US" sz="2400" noProof="1">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7774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Introduction to Pandas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66</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a:solidFill>
                  <a:schemeClr val="tx1"/>
                </a:solidFill>
                <a:latin typeface="Courier New" panose="02070309020205020404" pitchFamily="49" charset="0"/>
                <a:cs typeface="Courier New" panose="02070309020205020404" pitchFamily="49" charset="0"/>
              </a:rPr>
              <a:t>030_</a:t>
            </a:r>
            <a:r>
              <a:rPr lang="en-GB" sz="1400" dirty="0" err="1">
                <a:latin typeface="Courier New" panose="02070309020205020404" pitchFamily="49" charset="0"/>
                <a:cs typeface="Courier New" panose="02070309020205020404" pitchFamily="49" charset="0"/>
              </a:rPr>
              <a:t>tabular_data</a:t>
            </a:r>
            <a:r>
              <a:rPr lang="en-GB" sz="1400" dirty="0">
                <a:latin typeface="Courier New" panose="02070309020205020404" pitchFamily="49" charset="0"/>
                <a:cs typeface="Courier New" panose="02070309020205020404" pitchFamily="49" charset="0"/>
              </a:rPr>
              <a:t>/</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010_pandas_introduction.ipynb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53281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Introduction to Pandas</a:t>
            </a:r>
          </a:p>
        </p:txBody>
      </p:sp>
      <p:sp>
        <p:nvSpPr>
          <p:cNvPr id="3" name="Content Placeholder 2">
            <a:extLst>
              <a:ext uri="{FF2B5EF4-FFF2-40B4-BE49-F238E27FC236}">
                <a16:creationId xmlns:a16="http://schemas.microsoft.com/office/drawing/2014/main" id="{8341FE87-BBC4-59B5-6D80-2D99DCA70AD0}"/>
              </a:ext>
            </a:extLst>
          </p:cNvPr>
          <p:cNvSpPr>
            <a:spLocks noGrp="1"/>
          </p:cNvSpPr>
          <p:nvPr>
            <p:ph idx="1"/>
          </p:nvPr>
        </p:nvSpPr>
        <p:spPr/>
        <p:txBody>
          <a:bodyPr/>
          <a:lstStyle/>
          <a:p>
            <a:pPr marL="0" indent="0">
              <a:buNone/>
            </a:pPr>
            <a:r>
              <a:rPr lang="en-CH" dirty="0"/>
              <a:t>Main points:</a:t>
            </a:r>
          </a:p>
          <a:p>
            <a:r>
              <a:rPr lang="en-CH" dirty="0"/>
              <a:t>A DataFrame is a tabular data structure</a:t>
            </a:r>
          </a:p>
          <a:p>
            <a:r>
              <a:rPr lang="en-CH" dirty="0"/>
              <a:t>DataFrames have labeled columns and rows (“indices”)</a:t>
            </a:r>
          </a:p>
          <a:p>
            <a:r>
              <a:rPr lang="en-CH" dirty="0"/>
              <a:t>Columns can be of different C-native dtypes</a:t>
            </a:r>
          </a:p>
          <a:p>
            <a:r>
              <a:rPr lang="en-CH" dirty="0"/>
              <a:t>Operations are on columns by default</a:t>
            </a:r>
          </a:p>
          <a:p>
            <a:r>
              <a:rPr lang="en-CH" dirty="0"/>
              <a:t>NaNs are interpreted as missing data and ignored in most operations</a:t>
            </a:r>
          </a:p>
          <a:p>
            <a:r>
              <a:rPr lang="en-CH" dirty="0"/>
              <a:t>Strings (and dates) have a special accessor to perform vectorized string (or date) operations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67</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a:solidFill>
                  <a:schemeClr val="tx1"/>
                </a:solidFill>
                <a:latin typeface="Courier New" panose="02070309020205020404" pitchFamily="49" charset="0"/>
                <a:cs typeface="Courier New" panose="02070309020205020404" pitchFamily="49" charset="0"/>
              </a:rPr>
              <a:t>030_</a:t>
            </a:r>
            <a:r>
              <a:rPr lang="en-GB" sz="1400" dirty="0" err="1">
                <a:latin typeface="Courier New" panose="02070309020205020404" pitchFamily="49" charset="0"/>
                <a:cs typeface="Courier New" panose="02070309020205020404" pitchFamily="49" charset="0"/>
              </a:rPr>
              <a:t>tabular_data</a:t>
            </a:r>
            <a:r>
              <a:rPr lang="en-GB" sz="1400" dirty="0">
                <a:latin typeface="Courier New" panose="02070309020205020404" pitchFamily="49" charset="0"/>
                <a:cs typeface="Courier New" panose="02070309020205020404" pitchFamily="49" charset="0"/>
              </a:rPr>
              <a:t>/</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010_pandas_introduction.ipynb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87848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07D19-58C3-CFAC-A360-B96FC59F8312}"/>
              </a:ext>
            </a:extLst>
          </p:cNvPr>
          <p:cNvSpPr>
            <a:spLocks noGrp="1"/>
          </p:cNvSpPr>
          <p:nvPr>
            <p:ph type="title"/>
          </p:nvPr>
        </p:nvSpPr>
        <p:spPr/>
        <p:txBody>
          <a:bodyPr/>
          <a:lstStyle/>
          <a:p>
            <a:r>
              <a:rPr lang="en-CH" dirty="0"/>
              <a:t>Basic Pandas reference slide</a:t>
            </a:r>
          </a:p>
        </p:txBody>
      </p:sp>
      <p:sp>
        <p:nvSpPr>
          <p:cNvPr id="10" name="Content Placeholder 9">
            <a:extLst>
              <a:ext uri="{FF2B5EF4-FFF2-40B4-BE49-F238E27FC236}">
                <a16:creationId xmlns:a16="http://schemas.microsoft.com/office/drawing/2014/main" id="{31CA49ED-E966-ADBC-CB65-38AB5518EA4A}"/>
              </a:ext>
            </a:extLst>
          </p:cNvPr>
          <p:cNvSpPr>
            <a:spLocks noGrp="1"/>
          </p:cNvSpPr>
          <p:nvPr>
            <p:ph idx="1"/>
          </p:nvPr>
        </p:nvSpPr>
        <p:spPr>
          <a:xfrm>
            <a:off x="838200" y="1268760"/>
            <a:ext cx="10515600" cy="5256584"/>
          </a:xfrm>
        </p:spPr>
        <p:txBody>
          <a:bodyPr numCol="2" spcCol="360000">
            <a:normAutofit fontScale="62500" lnSpcReduction="20000"/>
          </a:bodyPr>
          <a:lstStyle/>
          <a:p>
            <a:pPr>
              <a:lnSpc>
                <a:spcPct val="120000"/>
              </a:lnSpc>
            </a:pPr>
            <a:r>
              <a:rPr lang="en-CH" dirty="0"/>
              <a:t>Looking at data</a:t>
            </a:r>
          </a:p>
          <a:p>
            <a:pPr lvl="1">
              <a:lnSpc>
                <a:spcPct val="120000"/>
              </a:lnSpc>
              <a:spcBef>
                <a:spcPts val="400"/>
              </a:spcBef>
              <a:buFont typeface="Wingdings" pitchFamily="2" charset="2"/>
              <a:buChar char="§"/>
            </a:pPr>
            <a:r>
              <a:rPr lang="en-CH" sz="1900" dirty="0">
                <a:solidFill>
                  <a:schemeClr val="accent2">
                    <a:lumMod val="75000"/>
                  </a:schemeClr>
                </a:solidFill>
                <a:latin typeface="Consolas" panose="020B0609020204030204" pitchFamily="49" charset="0"/>
                <a:cs typeface="Consolas" panose="020B0609020204030204" pitchFamily="49" charset="0"/>
              </a:rPr>
              <a:t>df.head() </a:t>
            </a:r>
            <a:r>
              <a:rPr lang="en-CH" sz="1900" dirty="0">
                <a:latin typeface="Consolas" panose="020B0609020204030204" pitchFamily="49" charset="0"/>
                <a:cs typeface="Consolas" panose="020B0609020204030204" pitchFamily="49" charset="0"/>
              </a:rPr>
              <a:t>: show the first 5 rows</a:t>
            </a:r>
          </a:p>
          <a:p>
            <a:pPr lvl="1">
              <a:lnSpc>
                <a:spcPct val="120000"/>
              </a:lnSpc>
              <a:spcBef>
                <a:spcPts val="400"/>
              </a:spcBef>
              <a:buFont typeface="Wingdings" pitchFamily="2" charset="2"/>
              <a:buChar char="§"/>
            </a:pPr>
            <a:r>
              <a:rPr lang="en-CH" sz="1900" dirty="0">
                <a:solidFill>
                  <a:schemeClr val="accent2">
                    <a:lumMod val="75000"/>
                  </a:schemeClr>
                </a:solidFill>
                <a:latin typeface="Consolas" panose="020B0609020204030204" pitchFamily="49" charset="0"/>
                <a:cs typeface="Consolas" panose="020B0609020204030204" pitchFamily="49" charset="0"/>
              </a:rPr>
              <a:t>df.tail() </a:t>
            </a:r>
            <a:r>
              <a:rPr lang="en-CH" sz="1900" dirty="0">
                <a:latin typeface="Consolas" panose="020B0609020204030204" pitchFamily="49" charset="0"/>
                <a:cs typeface="Consolas" panose="020B0609020204030204" pitchFamily="49" charset="0"/>
              </a:rPr>
              <a:t>: show the last 5 rows</a:t>
            </a:r>
          </a:p>
          <a:p>
            <a:pPr lvl="1">
              <a:lnSpc>
                <a:spcPct val="120000"/>
              </a:lnSpc>
              <a:spcBef>
                <a:spcPts val="400"/>
              </a:spcBef>
              <a:buFont typeface="Wingdings" pitchFamily="2" charset="2"/>
              <a:buChar char="§"/>
            </a:pPr>
            <a:r>
              <a:rPr lang="en-CH" sz="1900" dirty="0">
                <a:solidFill>
                  <a:schemeClr val="accent2">
                    <a:lumMod val="75000"/>
                  </a:schemeClr>
                </a:solidFill>
                <a:latin typeface="Consolas" panose="020B0609020204030204" pitchFamily="49" charset="0"/>
                <a:cs typeface="Consolas" panose="020B0609020204030204" pitchFamily="49" charset="0"/>
              </a:rPr>
              <a:t>df.sample(n) </a:t>
            </a:r>
            <a:r>
              <a:rPr lang="en-CH" sz="1900" dirty="0">
                <a:latin typeface="Consolas" panose="020B0609020204030204" pitchFamily="49" charset="0"/>
                <a:cs typeface="Consolas" panose="020B0609020204030204" pitchFamily="49" charset="0"/>
              </a:rPr>
              <a:t>: show n random rows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CH" dirty="0"/>
              <a:t>Attributes</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df.shape </a:t>
            </a:r>
            <a:r>
              <a:rPr lang="en-CH" sz="1900" dirty="0">
                <a:latin typeface="Consolas" panose="020B0609020204030204" pitchFamily="49" charset="0"/>
                <a:cs typeface="Consolas" panose="020B0609020204030204" pitchFamily="49" charset="0"/>
              </a:rPr>
              <a:t>: size of the table</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df.dtypes </a:t>
            </a:r>
            <a:r>
              <a:rPr lang="en-CH" sz="1900" dirty="0">
                <a:latin typeface="Consolas" panose="020B0609020204030204" pitchFamily="49" charset="0"/>
                <a:cs typeface="Consolas" panose="020B0609020204030204" pitchFamily="49" charset="0"/>
              </a:rPr>
              <a:t>: print dtype of cols</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df.columns </a:t>
            </a:r>
            <a:r>
              <a:rPr lang="en-CH" sz="1900" dirty="0">
                <a:latin typeface="Consolas" panose="020B0609020204030204" pitchFamily="49" charset="0"/>
                <a:cs typeface="Consolas" panose="020B0609020204030204" pitchFamily="49" charset="0"/>
              </a:rPr>
              <a:t>: column index</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df.index </a:t>
            </a:r>
            <a:r>
              <a:rPr lang="en-CH" sz="1900" dirty="0">
                <a:latin typeface="Consolas" panose="020B0609020204030204" pitchFamily="49" charset="0"/>
                <a:cs typeface="Consolas" panose="020B0609020204030204" pitchFamily="49" charset="0"/>
              </a:rPr>
              <a:t>: rows index</a:t>
            </a:r>
          </a:p>
          <a:p>
            <a:pPr>
              <a:lnSpc>
                <a:spcPct val="120000"/>
              </a:lnSpc>
            </a:pPr>
            <a:r>
              <a:rPr lang="en-CH" dirty="0"/>
              <a:t>Indexing</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df[‘age’] </a:t>
            </a:r>
            <a:r>
              <a:rPr lang="en-CH" sz="1900" dirty="0">
                <a:latin typeface="Consolas" panose="020B0609020204030204" pitchFamily="49" charset="0"/>
                <a:cs typeface="Consolas" panose="020B0609020204030204" pitchFamily="49" charset="0"/>
              </a:rPr>
              <a:t>: get column ‘age’</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df[[‘age’, ‘name’]] </a:t>
            </a:r>
            <a:r>
              <a:rPr lang="en-CH" sz="1900" dirty="0">
                <a:latin typeface="Consolas" panose="020B0609020204030204" pitchFamily="49" charset="0"/>
                <a:cs typeface="Consolas" panose="020B0609020204030204" pitchFamily="49" charset="0"/>
              </a:rPr>
              <a:t>: multiple columns</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df.iloc[0, 2] </a:t>
            </a:r>
            <a:r>
              <a:rPr lang="en-CH" sz="1900" dirty="0">
                <a:latin typeface="Consolas" panose="020B0609020204030204" pitchFamily="49" charset="0"/>
                <a:cs typeface="Consolas" panose="020B0609020204030204" pitchFamily="49" charset="0"/>
              </a:rPr>
              <a:t>: one element, by position</a:t>
            </a:r>
          </a:p>
          <a:p>
            <a:pPr>
              <a:lnSpc>
                <a:spcPct val="120000"/>
              </a:lnSpc>
            </a:pPr>
            <a:r>
              <a:rPr lang="en-CH" dirty="0"/>
              <a:t>Exploration</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df[‘name’].unique() </a:t>
            </a:r>
            <a:r>
              <a:rPr lang="en-CH" sz="1900" dirty="0">
                <a:latin typeface="Consolas" panose="020B0609020204030204" pitchFamily="49" charset="0"/>
                <a:cs typeface="Consolas" panose="020B0609020204030204" pitchFamily="49" charset="0"/>
              </a:rPr>
              <a:t>: unique values</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df[‘age’].describe() </a:t>
            </a:r>
            <a:r>
              <a:rPr lang="en-CH" sz="1900" dirty="0">
                <a:latin typeface="Consolas" panose="020B0609020204030204" pitchFamily="49" charset="0"/>
                <a:cs typeface="Consolas" panose="020B0609020204030204" pitchFamily="49" charset="0"/>
              </a:rPr>
              <a:t>: summary stats</a:t>
            </a:r>
          </a:p>
          <a:p>
            <a:pPr lvl="1">
              <a:lnSpc>
                <a:spcPct val="120000"/>
              </a:lnSpc>
              <a:spcBef>
                <a:spcPts val="400"/>
              </a:spcBef>
              <a:buFont typeface="Wingdings" pitchFamily="2" charset="2"/>
              <a:buChar char="§"/>
              <a:defRPr/>
            </a:pPr>
            <a:r>
              <a:rPr lang="en-US" sz="1900" dirty="0">
                <a:solidFill>
                  <a:schemeClr val="accent2">
                    <a:lumMod val="75000"/>
                  </a:schemeClr>
                </a:solidFill>
                <a:latin typeface="Consolas" panose="020B0609020204030204" pitchFamily="49" charset="0"/>
                <a:cs typeface="Consolas" panose="020B0609020204030204" pitchFamily="49" charset="0"/>
              </a:rPr>
              <a:t>df[‘age’].</a:t>
            </a:r>
            <a:r>
              <a:rPr lang="en-US" sz="1900" noProof="1">
                <a:solidFill>
                  <a:schemeClr val="accent2">
                    <a:lumMod val="75000"/>
                  </a:schemeClr>
                </a:solidFill>
                <a:latin typeface="Consolas" panose="020B0609020204030204" pitchFamily="49" charset="0"/>
                <a:cs typeface="Consolas" panose="020B0609020204030204" pitchFamily="49" charset="0"/>
              </a:rPr>
              <a:t>value_counts(dropna=False)</a:t>
            </a:r>
            <a:r>
              <a:rPr lang="en-US" sz="1900" dirty="0">
                <a:solidFill>
                  <a:schemeClr val="accent2">
                    <a:lumMod val="75000"/>
                  </a:schemeClr>
                </a:solidFill>
                <a:latin typeface="Consolas" panose="020B0609020204030204" pitchFamily="49" charset="0"/>
                <a:cs typeface="Consolas" panose="020B0609020204030204" pitchFamily="49" charset="0"/>
              </a:rPr>
              <a:t> </a:t>
            </a:r>
            <a:r>
              <a:rPr lang="en-US" sz="1900" dirty="0">
                <a:latin typeface="Consolas" panose="020B0609020204030204" pitchFamily="49" charset="0"/>
                <a:cs typeface="Consolas" panose="020B0609020204030204" pitchFamily="49" charset="0"/>
              </a:rPr>
              <a:t>: number of rows per unique value in column</a:t>
            </a:r>
            <a:endParaRPr lang="en-CH" sz="1900" dirty="0"/>
          </a:p>
          <a:p>
            <a:pPr>
              <a:lnSpc>
                <a:spcPct val="120000"/>
              </a:lnSpc>
            </a:pPr>
            <a:endParaRPr lang="en-CH" dirty="0"/>
          </a:p>
          <a:p>
            <a:pPr>
              <a:lnSpc>
                <a:spcPct val="120000"/>
              </a:lnSpc>
            </a:pPr>
            <a:r>
              <a:rPr lang="en-CH" dirty="0"/>
              <a:t>Adding a column</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df[‘new’] = df[‘age’] * 3.1 </a:t>
            </a:r>
            <a:r>
              <a:rPr lang="en-CH" sz="1900" dirty="0">
                <a:latin typeface="Consolas" panose="020B0609020204030204" pitchFamily="49" charset="0"/>
                <a:cs typeface="Consolas" panose="020B0609020204030204" pitchFamily="49" charset="0"/>
              </a:rPr>
              <a:t>: add new column</a:t>
            </a:r>
          </a:p>
          <a:p>
            <a:pPr>
              <a:lnSpc>
                <a:spcPct val="120000"/>
              </a:lnSpc>
            </a:pPr>
            <a:r>
              <a:rPr lang="en-CH" dirty="0"/>
              <a:t>Filtering</a:t>
            </a:r>
          </a:p>
          <a:p>
            <a:pPr lvl="1">
              <a:lnSpc>
                <a:spcPct val="120000"/>
              </a:lnSpc>
            </a:pPr>
            <a:r>
              <a:rPr lang="en-US" sz="1900" dirty="0">
                <a:solidFill>
                  <a:schemeClr val="accent2">
                    <a:lumMod val="75000"/>
                  </a:schemeClr>
                </a:solidFill>
                <a:latin typeface="Consolas" panose="020B0609020204030204" pitchFamily="49" charset="0"/>
                <a:cs typeface="Consolas" panose="020B0609020204030204" pitchFamily="49" charset="0"/>
              </a:rPr>
              <a:t>df[df['age'] &gt; 30] </a:t>
            </a:r>
            <a:r>
              <a:rPr kumimoji="0" lang="en-US" sz="19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select rows where condition is True</a:t>
            </a:r>
            <a:endParaRPr lang="en-CH" sz="1900" dirty="0"/>
          </a:p>
          <a:p>
            <a:pPr>
              <a:lnSpc>
                <a:spcPct val="120000"/>
              </a:lnSpc>
            </a:pPr>
            <a:r>
              <a:rPr lang="en-CH" dirty="0"/>
              <a:t>Operations</a:t>
            </a:r>
          </a:p>
          <a:p>
            <a:pPr lvl="1">
              <a:lnSpc>
                <a:spcPct val="120000"/>
              </a:lnSpc>
            </a:pPr>
            <a:r>
              <a:rPr lang="en-US" sz="1900" noProof="1">
                <a:solidFill>
                  <a:schemeClr val="accent2">
                    <a:lumMod val="75000"/>
                  </a:schemeClr>
                </a:solidFill>
                <a:latin typeface="Consolas" panose="020B0609020204030204" pitchFamily="49" charset="0"/>
                <a:cs typeface="Consolas" panose="020B0609020204030204" pitchFamily="49" charset="0"/>
              </a:rPr>
              <a:t>df.min</a:t>
            </a:r>
            <a:r>
              <a:rPr lang="en-US" sz="1900" dirty="0">
                <a:solidFill>
                  <a:schemeClr val="accent2">
                    <a:lumMod val="75000"/>
                  </a:schemeClr>
                </a:solidFill>
                <a:latin typeface="Consolas" panose="020B0609020204030204" pitchFamily="49" charset="0"/>
                <a:cs typeface="Consolas" panose="020B0609020204030204" pitchFamily="49" charset="0"/>
              </a:rPr>
              <a:t>(), .max(), .mean(), .std(), etc. </a:t>
            </a:r>
            <a:r>
              <a:rPr lang="en-US" sz="1900" dirty="0">
                <a:latin typeface="Consolas" panose="020B0609020204030204" pitchFamily="49" charset="0"/>
                <a:cs typeface="Consolas" panose="020B0609020204030204" pitchFamily="49" charset="0"/>
              </a:rPr>
              <a:t>: </a:t>
            </a:r>
            <a:br>
              <a:rPr lang="en-US" sz="1900" dirty="0">
                <a:latin typeface="Consolas" panose="020B0609020204030204" pitchFamily="49" charset="0"/>
                <a:cs typeface="Consolas" panose="020B0609020204030204" pitchFamily="49" charset="0"/>
              </a:rPr>
            </a:br>
            <a:r>
              <a:rPr lang="en-US" sz="1900" dirty="0">
                <a:latin typeface="Consolas" panose="020B0609020204030204" pitchFamily="49" charset="0"/>
                <a:cs typeface="Consolas" panose="020B0609020204030204" pitchFamily="49" charset="0"/>
              </a:rPr>
              <a:t>column-wise operations</a:t>
            </a:r>
          </a:p>
          <a:p>
            <a:pPr lvl="1">
              <a:lnSpc>
                <a:spcPct val="120000"/>
              </a:lnSpc>
            </a:pPr>
            <a:r>
              <a:rPr lang="en-US" sz="1900" noProof="1">
                <a:solidFill>
                  <a:schemeClr val="accent2">
                    <a:lumMod val="75000"/>
                  </a:schemeClr>
                </a:solidFill>
                <a:latin typeface="Consolas" panose="020B0609020204030204" pitchFamily="49" charset="0"/>
                <a:cs typeface="Consolas" panose="020B0609020204030204" pitchFamily="49" charset="0"/>
              </a:rPr>
              <a:t>df.count() </a:t>
            </a:r>
            <a:r>
              <a:rPr lang="en-US" sz="1900" dirty="0">
                <a:latin typeface="Consolas" panose="020B0609020204030204" pitchFamily="49" charset="0"/>
                <a:cs typeface="Consolas" panose="020B0609020204030204" pitchFamily="49" charset="0"/>
              </a:rPr>
              <a:t>: count of non-</a:t>
            </a:r>
            <a:r>
              <a:rPr lang="en-US" sz="1900" noProof="1">
                <a:latin typeface="Consolas" panose="020B0609020204030204" pitchFamily="49" charset="0"/>
                <a:cs typeface="Consolas" panose="020B0609020204030204" pitchFamily="49" charset="0"/>
              </a:rPr>
              <a:t>NaN</a:t>
            </a:r>
            <a:r>
              <a:rPr lang="en-US" sz="1900" dirty="0">
                <a:latin typeface="Consolas" panose="020B0609020204030204" pitchFamily="49" charset="0"/>
                <a:cs typeface="Consolas" panose="020B0609020204030204" pitchFamily="49" charset="0"/>
              </a:rPr>
              <a:t> elements in columns</a:t>
            </a:r>
          </a:p>
          <a:p>
            <a:pPr lvl="1">
              <a:lnSpc>
                <a:spcPct val="120000"/>
              </a:lnSpc>
            </a:pPr>
            <a:r>
              <a:rPr lang="en-US" sz="1900" noProof="1">
                <a:solidFill>
                  <a:schemeClr val="accent2">
                    <a:lumMod val="75000"/>
                  </a:schemeClr>
                </a:solidFill>
                <a:latin typeface="Consolas" panose="020B0609020204030204" pitchFamily="49" charset="0"/>
                <a:cs typeface="Consolas" panose="020B0609020204030204" pitchFamily="49" charset="0"/>
              </a:rPr>
              <a:t>df.sort_values</a:t>
            </a:r>
            <a:r>
              <a:rPr lang="en-US" sz="1900" dirty="0">
                <a:solidFill>
                  <a:schemeClr val="accent2">
                    <a:lumMod val="75000"/>
                  </a:schemeClr>
                </a:solidFill>
                <a:latin typeface="Consolas" panose="020B0609020204030204" pitchFamily="49" charset="0"/>
                <a:cs typeface="Consolas" panose="020B0609020204030204" pitchFamily="49" charset="0"/>
              </a:rPr>
              <a:t>(‘name’) </a:t>
            </a:r>
            <a:r>
              <a:rPr lang="en-US" sz="1900" dirty="0">
                <a:latin typeface="Consolas" panose="020B0609020204030204" pitchFamily="49" charset="0"/>
                <a:cs typeface="Consolas" panose="020B0609020204030204" pitchFamily="49" charset="0"/>
              </a:rPr>
              <a:t>: reorder rows by values of column ‘name’</a:t>
            </a:r>
          </a:p>
          <a:p>
            <a:pPr lvl="1">
              <a:lnSpc>
                <a:spcPct val="120000"/>
              </a:lnSpc>
            </a:pPr>
            <a:r>
              <a:rPr lang="en-US" sz="1900" noProof="1">
                <a:solidFill>
                  <a:schemeClr val="accent2">
                    <a:lumMod val="75000"/>
                  </a:schemeClr>
                </a:solidFill>
                <a:latin typeface="Consolas" panose="020B0609020204030204" pitchFamily="49" charset="0"/>
                <a:cs typeface="Consolas" panose="020B0609020204030204" pitchFamily="49" charset="0"/>
              </a:rPr>
              <a:t>df.sort_index</a:t>
            </a:r>
            <a:r>
              <a:rPr lang="en-US" sz="1900" dirty="0">
                <a:solidFill>
                  <a:schemeClr val="accent2">
                    <a:lumMod val="75000"/>
                  </a:schemeClr>
                </a:solidFill>
                <a:latin typeface="Consolas" panose="020B0609020204030204" pitchFamily="49" charset="0"/>
                <a:cs typeface="Consolas" panose="020B0609020204030204" pitchFamily="49" charset="0"/>
              </a:rPr>
              <a:t>() </a:t>
            </a:r>
            <a:r>
              <a:rPr lang="en-US" sz="1900" dirty="0">
                <a:latin typeface="Consolas" panose="020B0609020204030204" pitchFamily="49" charset="0"/>
                <a:cs typeface="Consolas" panose="020B0609020204030204" pitchFamily="49" charset="0"/>
              </a:rPr>
              <a:t>: reorder rows by the index values</a:t>
            </a:r>
            <a:endParaRPr lang="en-CH" sz="1900" dirty="0">
              <a:latin typeface="Consolas" panose="020B0609020204030204" pitchFamily="49" charset="0"/>
              <a:cs typeface="Consolas" panose="020B0609020204030204" pitchFamily="49" charset="0"/>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CH" dirty="0"/>
              <a:t>String operations</a:t>
            </a:r>
          </a:p>
          <a:p>
            <a:pPr lvl="1">
              <a:lnSpc>
                <a:spcPct val="120000"/>
              </a:lnSpc>
              <a:defRPr/>
            </a:pPr>
            <a:r>
              <a:rPr lang="en-US" sz="1900" dirty="0">
                <a:solidFill>
                  <a:schemeClr val="accent2">
                    <a:lumMod val="75000"/>
                  </a:schemeClr>
                </a:solidFill>
                <a:latin typeface="Consolas" panose="020B0609020204030204" pitchFamily="49" charset="0"/>
                <a:cs typeface="Consolas" panose="020B0609020204030204" pitchFamily="49" charset="0"/>
              </a:rPr>
              <a:t>df[‘name’].str </a:t>
            </a:r>
            <a:r>
              <a:rPr lang="en-US" sz="1900" dirty="0">
                <a:latin typeface="Consolas" panose="020B0609020204030204" pitchFamily="49" charset="0"/>
                <a:cs typeface="Consolas" panose="020B0609020204030204" pitchFamily="49" charset="0"/>
              </a:rPr>
              <a:t>: accessor for operations on the strings in a col</a:t>
            </a:r>
          </a:p>
          <a:p>
            <a:pPr lvl="1">
              <a:lnSpc>
                <a:spcPct val="120000"/>
              </a:lnSpc>
              <a:defRPr/>
            </a:pPr>
            <a:r>
              <a:rPr lang="en-US" sz="1900" dirty="0">
                <a:solidFill>
                  <a:schemeClr val="accent2">
                    <a:lumMod val="75000"/>
                  </a:schemeClr>
                </a:solidFill>
                <a:latin typeface="Consolas" panose="020B0609020204030204" pitchFamily="49" charset="0"/>
                <a:cs typeface="Consolas" panose="020B0609020204030204" pitchFamily="49" charset="0"/>
              </a:rPr>
              <a:t>df['name'].str[2:4] </a:t>
            </a:r>
            <a:r>
              <a:rPr lang="en-US" sz="1900" dirty="0">
                <a:latin typeface="Consolas" panose="020B0609020204030204" pitchFamily="49" charset="0"/>
                <a:cs typeface="Consolas" panose="020B0609020204030204" pitchFamily="49" charset="0"/>
              </a:rPr>
              <a:t>: slice the strings in a col</a:t>
            </a:r>
          </a:p>
          <a:p>
            <a:pPr lvl="1">
              <a:lnSpc>
                <a:spcPct val="120000"/>
              </a:lnSpc>
              <a:defRPr/>
            </a:pPr>
            <a:r>
              <a:rPr lang="en-US" sz="1900" dirty="0">
                <a:solidFill>
                  <a:schemeClr val="accent2">
                    <a:lumMod val="75000"/>
                  </a:schemeClr>
                </a:solidFill>
                <a:latin typeface="Consolas" panose="020B0609020204030204" pitchFamily="49" charset="0"/>
                <a:cs typeface="Consolas" panose="020B0609020204030204" pitchFamily="49" charset="0"/>
              </a:rPr>
              <a:t>df['name'].</a:t>
            </a:r>
            <a:r>
              <a:rPr lang="en-US" sz="1900" noProof="1">
                <a:solidFill>
                  <a:schemeClr val="accent2">
                    <a:lumMod val="75000"/>
                  </a:schemeClr>
                </a:solidFill>
                <a:latin typeface="Consolas" panose="020B0609020204030204" pitchFamily="49" charset="0"/>
                <a:cs typeface="Consolas" panose="020B0609020204030204" pitchFamily="49" charset="0"/>
              </a:rPr>
              <a:t>str.count</a:t>
            </a:r>
            <a:r>
              <a:rPr lang="en-US" sz="1900" dirty="0">
                <a:solidFill>
                  <a:schemeClr val="accent2">
                    <a:lumMod val="75000"/>
                  </a:schemeClr>
                </a:solidFill>
                <a:latin typeface="Consolas" panose="020B0609020204030204" pitchFamily="49" charset="0"/>
                <a:cs typeface="Consolas" panose="020B0609020204030204" pitchFamily="49" charset="0"/>
              </a:rPr>
              <a:t>(‘a’) </a:t>
            </a:r>
            <a:r>
              <a:rPr lang="en-US" sz="1900" dirty="0">
                <a:latin typeface="Consolas" panose="020B0609020204030204" pitchFamily="49" charset="0"/>
                <a:cs typeface="Consolas" panose="020B0609020204030204" pitchFamily="49" charset="0"/>
              </a:rPr>
              <a:t>: count the letter ‘a’ in the string in a col</a:t>
            </a:r>
            <a:endParaRPr lang="en-CH" sz="1900" dirty="0">
              <a:latin typeface="Consolas" panose="020B0609020204030204" pitchFamily="49" charset="0"/>
              <a:cs typeface="Consolas" panose="020B0609020204030204" pitchFamily="49" charset="0"/>
            </a:endParaRPr>
          </a:p>
        </p:txBody>
      </p:sp>
      <p:sp>
        <p:nvSpPr>
          <p:cNvPr id="4" name="Date Placeholder 3">
            <a:extLst>
              <a:ext uri="{FF2B5EF4-FFF2-40B4-BE49-F238E27FC236}">
                <a16:creationId xmlns:a16="http://schemas.microsoft.com/office/drawing/2014/main" id="{69922842-744D-8682-F998-BC91A26CE7C7}"/>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41A0AB-3DA6-31A7-5C70-7749E8289C26}"/>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0947658C-0A9B-42BD-EAF1-1000DF79BA8D}"/>
              </a:ext>
            </a:extLst>
          </p:cNvPr>
          <p:cNvSpPr>
            <a:spLocks noGrp="1"/>
          </p:cNvSpPr>
          <p:nvPr>
            <p:ph type="sldNum" sz="quarter" idx="12"/>
          </p:nvPr>
        </p:nvSpPr>
        <p:spPr/>
        <p:txBody>
          <a:bodyPr/>
          <a:lstStyle/>
          <a:p>
            <a:fld id="{EF79ADEA-B933-47CC-A4E9-04E6298B917C}" type="slidenum">
              <a:rPr lang="en-US" smtClean="0"/>
              <a:pPr/>
              <a:t>68</a:t>
            </a:fld>
            <a:endParaRPr lang="en-US"/>
          </a:p>
        </p:txBody>
      </p:sp>
    </p:spTree>
    <p:extLst>
      <p:ext uri="{BB962C8B-B14F-4D97-AF65-F5344CB8AC3E}">
        <p14:creationId xmlns:p14="http://schemas.microsoft.com/office/powerpoint/2010/main" val="1092392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D945-1BC5-B3CC-61D4-E844BAF7FEB7}"/>
              </a:ext>
            </a:extLst>
          </p:cNvPr>
          <p:cNvSpPr>
            <a:spLocks noGrp="1"/>
          </p:cNvSpPr>
          <p:nvPr>
            <p:ph type="title"/>
          </p:nvPr>
        </p:nvSpPr>
        <p:spPr/>
        <p:txBody>
          <a:bodyPr/>
          <a:lstStyle/>
          <a:p>
            <a:r>
              <a:rPr lang="en-US" dirty="0"/>
              <a:t>Tabular data example from the lab</a:t>
            </a:r>
          </a:p>
        </p:txBody>
      </p:sp>
      <p:sp>
        <p:nvSpPr>
          <p:cNvPr id="3" name="Content Placeholder 2">
            <a:extLst>
              <a:ext uri="{FF2B5EF4-FFF2-40B4-BE49-F238E27FC236}">
                <a16:creationId xmlns:a16="http://schemas.microsoft.com/office/drawing/2014/main" id="{BD584725-A07D-5D9A-7544-4DEAA583578A}"/>
              </a:ext>
            </a:extLst>
          </p:cNvPr>
          <p:cNvSpPr>
            <a:spLocks noGrp="1"/>
          </p:cNvSpPr>
          <p:nvPr>
            <p:ph idx="1"/>
          </p:nvPr>
        </p:nvSpPr>
        <p:spPr>
          <a:xfrm>
            <a:off x="838200" y="1124744"/>
            <a:ext cx="10515600" cy="1872209"/>
          </a:xfrm>
        </p:spPr>
        <p:txBody>
          <a:bodyPr>
            <a:noAutofit/>
          </a:bodyPr>
          <a:lstStyle/>
          <a:p>
            <a:r>
              <a:rPr lang="en-US" sz="2400" dirty="0"/>
              <a:t>Research question: Does neuronal activity change over time? Does this depend on the overall activity level of the neuronal network?</a:t>
            </a:r>
            <a:br>
              <a:rPr lang="en-US" sz="2400" dirty="0"/>
            </a:br>
            <a:r>
              <a:rPr lang="en-US" sz="2400" dirty="0"/>
              <a:t>The mainstream theory suggests that neural activity is self-regulating to maintain a baseline level (“homeostatic plasticity”)</a:t>
            </a:r>
          </a:p>
        </p:txBody>
      </p:sp>
      <p:sp>
        <p:nvSpPr>
          <p:cNvPr id="4" name="Date Placeholder 3">
            <a:extLst>
              <a:ext uri="{FF2B5EF4-FFF2-40B4-BE49-F238E27FC236}">
                <a16:creationId xmlns:a16="http://schemas.microsoft.com/office/drawing/2014/main" id="{9351BBB5-6AB4-7D63-CEC8-7AF8FDFC1E7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0FA5A58-169D-2668-0207-C1B8D04C1B6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8E8AAE7-1143-46E2-A19D-EFE072B0E982}"/>
              </a:ext>
            </a:extLst>
          </p:cNvPr>
          <p:cNvSpPr>
            <a:spLocks noGrp="1"/>
          </p:cNvSpPr>
          <p:nvPr>
            <p:ph type="sldNum" sz="quarter" idx="12"/>
          </p:nvPr>
        </p:nvSpPr>
        <p:spPr/>
        <p:txBody>
          <a:bodyPr/>
          <a:lstStyle/>
          <a:p>
            <a:fld id="{EF79ADEA-B933-47CC-A4E9-04E6298B917C}" type="slidenum">
              <a:rPr lang="en-US" smtClean="0"/>
              <a:pPr/>
              <a:t>69</a:t>
            </a:fld>
            <a:endParaRPr lang="en-US"/>
          </a:p>
        </p:txBody>
      </p:sp>
      <p:sp>
        <p:nvSpPr>
          <p:cNvPr id="8" name="Content Placeholder 2">
            <a:extLst>
              <a:ext uri="{FF2B5EF4-FFF2-40B4-BE49-F238E27FC236}">
                <a16:creationId xmlns:a16="http://schemas.microsoft.com/office/drawing/2014/main" id="{E1C4E58E-C9F6-4F61-7E39-1D9429CAFB5C}"/>
              </a:ext>
            </a:extLst>
          </p:cNvPr>
          <p:cNvSpPr txBox="1">
            <a:spLocks/>
          </p:cNvSpPr>
          <p:nvPr/>
        </p:nvSpPr>
        <p:spPr>
          <a:xfrm>
            <a:off x="838200" y="2780928"/>
            <a:ext cx="4393704" cy="30713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Exp design: patch clamp recordings from the same cells (or different cells/ same slices) before and after prolonged incubation in high potassium (K) </a:t>
            </a:r>
          </a:p>
          <a:p>
            <a:r>
              <a:rPr lang="en-US" sz="2400" dirty="0"/>
              <a:t>Potassium stimulates and TTX silences the entire network, allowing us to control the overall activity</a:t>
            </a:r>
          </a:p>
          <a:p>
            <a:endParaRPr lang="en-US" sz="2400" dirty="0"/>
          </a:p>
        </p:txBody>
      </p:sp>
      <p:pic>
        <p:nvPicPr>
          <p:cNvPr id="10" name="Picture 9">
            <a:extLst>
              <a:ext uri="{FF2B5EF4-FFF2-40B4-BE49-F238E27FC236}">
                <a16:creationId xmlns:a16="http://schemas.microsoft.com/office/drawing/2014/main" id="{AD6C8A24-CCA7-BDD0-6BB7-849409B0E165}"/>
              </a:ext>
            </a:extLst>
          </p:cNvPr>
          <p:cNvPicPr>
            <a:picLocks noChangeAspect="1"/>
          </p:cNvPicPr>
          <p:nvPr/>
        </p:nvPicPr>
        <p:blipFill>
          <a:blip r:embed="rId2"/>
          <a:stretch>
            <a:fillRect/>
          </a:stretch>
        </p:blipFill>
        <p:spPr>
          <a:xfrm>
            <a:off x="5879976" y="2749302"/>
            <a:ext cx="5184576" cy="3090414"/>
          </a:xfrm>
          <a:prstGeom prst="rect">
            <a:avLst/>
          </a:prstGeom>
        </p:spPr>
      </p:pic>
    </p:spTree>
    <p:extLst>
      <p:ext uri="{BB962C8B-B14F-4D97-AF65-F5344CB8AC3E}">
        <p14:creationId xmlns:p14="http://schemas.microsoft.com/office/powerpoint/2010/main" val="106970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34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3495-1963-1656-252E-0219524BAEDF}"/>
              </a:ext>
            </a:extLst>
          </p:cNvPr>
          <p:cNvSpPr>
            <a:spLocks noGrp="1"/>
          </p:cNvSpPr>
          <p:nvPr>
            <p:ph type="title"/>
          </p:nvPr>
        </p:nvSpPr>
        <p:spPr>
          <a:xfrm>
            <a:off x="838200" y="174809"/>
            <a:ext cx="10515600" cy="903635"/>
          </a:xfrm>
        </p:spPr>
        <p:txBody>
          <a:bodyPr/>
          <a:lstStyle/>
          <a:p>
            <a:r>
              <a:rPr lang="en-US" dirty="0"/>
              <a:t>Variables</a:t>
            </a:r>
          </a:p>
        </p:txBody>
      </p:sp>
      <p:grpSp>
        <p:nvGrpSpPr>
          <p:cNvPr id="167" name="Group 166">
            <a:extLst>
              <a:ext uri="{FF2B5EF4-FFF2-40B4-BE49-F238E27FC236}">
                <a16:creationId xmlns:a16="http://schemas.microsoft.com/office/drawing/2014/main" id="{D955A1E9-EF8B-D582-66E4-EBE0E8524E99}"/>
              </a:ext>
            </a:extLst>
          </p:cNvPr>
          <p:cNvGrpSpPr/>
          <p:nvPr/>
        </p:nvGrpSpPr>
        <p:grpSpPr>
          <a:xfrm>
            <a:off x="388597" y="971436"/>
            <a:ext cx="4843307" cy="657364"/>
            <a:chOff x="388597" y="971436"/>
            <a:chExt cx="4843307" cy="657364"/>
          </a:xfrm>
        </p:grpSpPr>
        <p:grpSp>
          <p:nvGrpSpPr>
            <p:cNvPr id="159" name="Group 158">
              <a:extLst>
                <a:ext uri="{FF2B5EF4-FFF2-40B4-BE49-F238E27FC236}">
                  <a16:creationId xmlns:a16="http://schemas.microsoft.com/office/drawing/2014/main" id="{2DA3A0D6-EFDA-FAED-BDC7-5F9838F30443}"/>
                </a:ext>
              </a:extLst>
            </p:cNvPr>
            <p:cNvGrpSpPr/>
            <p:nvPr/>
          </p:nvGrpSpPr>
          <p:grpSpPr>
            <a:xfrm>
              <a:off x="388597" y="1249221"/>
              <a:ext cx="4843307" cy="379579"/>
              <a:chOff x="388597" y="1052736"/>
              <a:chExt cx="4843307" cy="379579"/>
            </a:xfrm>
          </p:grpSpPr>
          <p:grpSp>
            <p:nvGrpSpPr>
              <p:cNvPr id="154" name="Group 153">
                <a:extLst>
                  <a:ext uri="{FF2B5EF4-FFF2-40B4-BE49-F238E27FC236}">
                    <a16:creationId xmlns:a16="http://schemas.microsoft.com/office/drawing/2014/main" id="{2D6A96A8-C05B-062E-8651-12875C64AD2A}"/>
                  </a:ext>
                </a:extLst>
              </p:cNvPr>
              <p:cNvGrpSpPr/>
              <p:nvPr/>
            </p:nvGrpSpPr>
            <p:grpSpPr>
              <a:xfrm>
                <a:off x="1559496" y="1052736"/>
                <a:ext cx="3672408" cy="379579"/>
                <a:chOff x="1271464" y="2424136"/>
                <a:chExt cx="3672408" cy="1364904"/>
              </a:xfrm>
            </p:grpSpPr>
            <p:cxnSp>
              <p:nvCxnSpPr>
                <p:cNvPr id="139" name="Straight Connector 138">
                  <a:extLst>
                    <a:ext uri="{FF2B5EF4-FFF2-40B4-BE49-F238E27FC236}">
                      <a16:creationId xmlns:a16="http://schemas.microsoft.com/office/drawing/2014/main" id="{67A7B183-AD9B-6590-8539-63C624C38D0D}"/>
                    </a:ext>
                  </a:extLst>
                </p:cNvPr>
                <p:cNvCxnSpPr>
                  <a:cxnSpLocks/>
                </p:cNvCxnSpPr>
                <p:nvPr/>
              </p:nvCxnSpPr>
              <p:spPr>
                <a:xfrm>
                  <a:off x="1271464" y="2433531"/>
                  <a:ext cx="432048"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EBD15E9-1772-B56C-56BC-DEFC4207F1FB}"/>
                    </a:ext>
                  </a:extLst>
                </p:cNvPr>
                <p:cNvCxnSpPr>
                  <a:cxnSpLocks/>
                </p:cNvCxnSpPr>
                <p:nvPr/>
              </p:nvCxnSpPr>
              <p:spPr>
                <a:xfrm>
                  <a:off x="1703512" y="2433531"/>
                  <a:ext cx="0" cy="1355509"/>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BCA1908-D11F-F897-2BDA-3A2442526DFD}"/>
                    </a:ext>
                  </a:extLst>
                </p:cNvPr>
                <p:cNvCxnSpPr>
                  <a:cxnSpLocks/>
                </p:cNvCxnSpPr>
                <p:nvPr/>
              </p:nvCxnSpPr>
              <p:spPr>
                <a:xfrm>
                  <a:off x="1703512" y="3789040"/>
                  <a:ext cx="2736304"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76D32A0-786F-5426-62C8-3E084E45DE42}"/>
                    </a:ext>
                  </a:extLst>
                </p:cNvPr>
                <p:cNvCxnSpPr>
                  <a:cxnSpLocks/>
                </p:cNvCxnSpPr>
                <p:nvPr/>
              </p:nvCxnSpPr>
              <p:spPr>
                <a:xfrm flipV="1">
                  <a:off x="4439816" y="2433531"/>
                  <a:ext cx="0" cy="1355509"/>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5E1A9AB-63CD-D1F2-8E2A-57DEDBF4C5A5}"/>
                    </a:ext>
                  </a:extLst>
                </p:cNvPr>
                <p:cNvCxnSpPr>
                  <a:cxnSpLocks/>
                </p:cNvCxnSpPr>
                <p:nvPr/>
              </p:nvCxnSpPr>
              <p:spPr>
                <a:xfrm>
                  <a:off x="4439816" y="2424136"/>
                  <a:ext cx="504056"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grpSp>
          <p:cxnSp>
            <p:nvCxnSpPr>
              <p:cNvPr id="157" name="Straight Connector 156">
                <a:extLst>
                  <a:ext uri="{FF2B5EF4-FFF2-40B4-BE49-F238E27FC236}">
                    <a16:creationId xmlns:a16="http://schemas.microsoft.com/office/drawing/2014/main" id="{BFD0AA0F-344A-0114-E5CC-F12B98BF619A}"/>
                  </a:ext>
                </a:extLst>
              </p:cNvPr>
              <p:cNvCxnSpPr>
                <a:cxnSpLocks/>
              </p:cNvCxnSpPr>
              <p:nvPr/>
            </p:nvCxnSpPr>
            <p:spPr>
              <a:xfrm flipV="1">
                <a:off x="1271464" y="1055349"/>
                <a:ext cx="0" cy="376966"/>
              </a:xfrm>
              <a:prstGeom prst="line">
                <a:avLst/>
              </a:prstGeom>
              <a:ln w="57150"/>
            </p:spPr>
            <p:style>
              <a:lnRef idx="1">
                <a:schemeClr val="dk1"/>
              </a:lnRef>
              <a:fillRef idx="0">
                <a:schemeClr val="dk1"/>
              </a:fillRef>
              <a:effectRef idx="0">
                <a:schemeClr val="dk1"/>
              </a:effectRef>
              <a:fontRef idx="minor">
                <a:schemeClr val="tx1"/>
              </a:fontRef>
            </p:style>
          </p:cxnSp>
          <p:sp>
            <p:nvSpPr>
              <p:cNvPr id="158" name="TextBox 157">
                <a:extLst>
                  <a:ext uri="{FF2B5EF4-FFF2-40B4-BE49-F238E27FC236}">
                    <a16:creationId xmlns:a16="http://schemas.microsoft.com/office/drawing/2014/main" id="{269C9B4F-4A0F-09E1-0DE9-89B98537AF1C}"/>
                  </a:ext>
                </a:extLst>
              </p:cNvPr>
              <p:cNvSpPr txBox="1"/>
              <p:nvPr/>
            </p:nvSpPr>
            <p:spPr>
              <a:xfrm>
                <a:off x="388597" y="1074222"/>
                <a:ext cx="769763" cy="338554"/>
              </a:xfrm>
              <a:prstGeom prst="rect">
                <a:avLst/>
              </a:prstGeom>
              <a:noFill/>
            </p:spPr>
            <p:txBody>
              <a:bodyPr wrap="none" rtlCol="0">
                <a:spAutoFit/>
              </a:bodyPr>
              <a:lstStyle/>
              <a:p>
                <a:r>
                  <a:rPr lang="en-US" sz="1600" dirty="0"/>
                  <a:t>300 </a:t>
                </a:r>
                <a:r>
                  <a:rPr lang="en-US" sz="1600" dirty="0" err="1"/>
                  <a:t>pA</a:t>
                </a:r>
                <a:endParaRPr lang="en-US" sz="1600" dirty="0"/>
              </a:p>
            </p:txBody>
          </p:sp>
        </p:grpSp>
        <p:sp>
          <p:nvSpPr>
            <p:cNvPr id="166" name="TextBox 165">
              <a:extLst>
                <a:ext uri="{FF2B5EF4-FFF2-40B4-BE49-F238E27FC236}">
                  <a16:creationId xmlns:a16="http://schemas.microsoft.com/office/drawing/2014/main" id="{8F39B552-F033-FDD2-2951-5DB8EFBD924E}"/>
                </a:ext>
              </a:extLst>
            </p:cNvPr>
            <p:cNvSpPr txBox="1"/>
            <p:nvPr/>
          </p:nvSpPr>
          <p:spPr>
            <a:xfrm>
              <a:off x="2523729" y="971436"/>
              <a:ext cx="1671933" cy="369332"/>
            </a:xfrm>
            <a:prstGeom prst="rect">
              <a:avLst/>
            </a:prstGeom>
            <a:noFill/>
          </p:spPr>
          <p:txBody>
            <a:bodyPr wrap="none" rtlCol="0">
              <a:spAutoFit/>
            </a:bodyPr>
            <a:lstStyle/>
            <a:p>
              <a:pPr algn="ctr"/>
              <a:r>
                <a:rPr lang="en-US" dirty="0">
                  <a:solidFill>
                    <a:srgbClr val="00DAA2"/>
                  </a:solidFill>
                </a:rPr>
                <a:t>Applied Current</a:t>
              </a:r>
            </a:p>
          </p:txBody>
        </p:sp>
      </p:grpSp>
      <p:grpSp>
        <p:nvGrpSpPr>
          <p:cNvPr id="5" name="Group 4">
            <a:extLst>
              <a:ext uri="{FF2B5EF4-FFF2-40B4-BE49-F238E27FC236}">
                <a16:creationId xmlns:a16="http://schemas.microsoft.com/office/drawing/2014/main" id="{23FFE44E-5F13-FD22-4E5D-94B5FB631107}"/>
              </a:ext>
            </a:extLst>
          </p:cNvPr>
          <p:cNvGrpSpPr/>
          <p:nvPr/>
        </p:nvGrpSpPr>
        <p:grpSpPr>
          <a:xfrm>
            <a:off x="184094" y="1844824"/>
            <a:ext cx="5179542" cy="2088232"/>
            <a:chOff x="124370" y="2060848"/>
            <a:chExt cx="5179542" cy="2088232"/>
          </a:xfrm>
        </p:grpSpPr>
        <p:pic>
          <p:nvPicPr>
            <p:cNvPr id="6" name="Picture 5" descr="A graph with blue lines&#10;&#10;Description automatically generated">
              <a:extLst>
                <a:ext uri="{FF2B5EF4-FFF2-40B4-BE49-F238E27FC236}">
                  <a16:creationId xmlns:a16="http://schemas.microsoft.com/office/drawing/2014/main" id="{03739BED-D098-B08D-5CFC-F2034D9DC115}"/>
                </a:ext>
              </a:extLst>
            </p:cNvPr>
            <p:cNvPicPr>
              <a:picLocks noChangeAspect="1"/>
            </p:cNvPicPr>
            <p:nvPr/>
          </p:nvPicPr>
          <p:blipFill rotWithShape="1">
            <a:blip r:embed="rId2">
              <a:extLst>
                <a:ext uri="{28A0092B-C50C-407E-A947-70E740481C1C}">
                  <a14:useLocalDpi xmlns:a14="http://schemas.microsoft.com/office/drawing/2010/main" val="0"/>
                </a:ext>
              </a:extLst>
            </a:blip>
            <a:srcRect l="4" t="5715" r="35305" b="47268"/>
            <a:stretch/>
          </p:blipFill>
          <p:spPr>
            <a:xfrm>
              <a:off x="275906" y="2060848"/>
              <a:ext cx="5028006" cy="2088232"/>
            </a:xfrm>
            <a:prstGeom prst="rect">
              <a:avLst/>
            </a:prstGeom>
          </p:spPr>
        </p:pic>
        <p:sp>
          <p:nvSpPr>
            <p:cNvPr id="7" name="TextBox 6">
              <a:extLst>
                <a:ext uri="{FF2B5EF4-FFF2-40B4-BE49-F238E27FC236}">
                  <a16:creationId xmlns:a16="http://schemas.microsoft.com/office/drawing/2014/main" id="{BAB41258-37D8-3980-4F83-9C14855EF3DD}"/>
                </a:ext>
              </a:extLst>
            </p:cNvPr>
            <p:cNvSpPr txBox="1"/>
            <p:nvPr/>
          </p:nvSpPr>
          <p:spPr>
            <a:xfrm rot="16200000">
              <a:off x="-397984" y="2874132"/>
              <a:ext cx="1506374" cy="461665"/>
            </a:xfrm>
            <a:prstGeom prst="rect">
              <a:avLst/>
            </a:prstGeom>
            <a:noFill/>
          </p:spPr>
          <p:txBody>
            <a:bodyPr wrap="none" rtlCol="0">
              <a:spAutoFit/>
            </a:bodyPr>
            <a:lstStyle/>
            <a:p>
              <a:r>
                <a:rPr lang="en-US" sz="2400" b="1" dirty="0"/>
                <a:t>Day 1 (D1)</a:t>
              </a:r>
            </a:p>
          </p:txBody>
        </p:sp>
      </p:grpSp>
    </p:spTree>
    <p:extLst>
      <p:ext uri="{BB962C8B-B14F-4D97-AF65-F5344CB8AC3E}">
        <p14:creationId xmlns:p14="http://schemas.microsoft.com/office/powerpoint/2010/main" val="14974622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3495-1963-1656-252E-0219524BAEDF}"/>
              </a:ext>
            </a:extLst>
          </p:cNvPr>
          <p:cNvSpPr>
            <a:spLocks noGrp="1"/>
          </p:cNvSpPr>
          <p:nvPr>
            <p:ph type="title"/>
          </p:nvPr>
        </p:nvSpPr>
        <p:spPr>
          <a:xfrm>
            <a:off x="838200" y="174809"/>
            <a:ext cx="10515600" cy="903635"/>
          </a:xfrm>
        </p:spPr>
        <p:txBody>
          <a:bodyPr/>
          <a:lstStyle/>
          <a:p>
            <a:r>
              <a:rPr lang="en-US" dirty="0"/>
              <a:t>Variables</a:t>
            </a:r>
          </a:p>
        </p:txBody>
      </p:sp>
      <p:grpSp>
        <p:nvGrpSpPr>
          <p:cNvPr id="5" name="Group 4">
            <a:extLst>
              <a:ext uri="{FF2B5EF4-FFF2-40B4-BE49-F238E27FC236}">
                <a16:creationId xmlns:a16="http://schemas.microsoft.com/office/drawing/2014/main" id="{DC69B4F5-AEC8-9E38-FC78-6568BC6E1ECC}"/>
              </a:ext>
            </a:extLst>
          </p:cNvPr>
          <p:cNvGrpSpPr/>
          <p:nvPr/>
        </p:nvGrpSpPr>
        <p:grpSpPr>
          <a:xfrm>
            <a:off x="184094" y="1844824"/>
            <a:ext cx="5179542" cy="2088232"/>
            <a:chOff x="124370" y="2060848"/>
            <a:chExt cx="5179542" cy="2088232"/>
          </a:xfrm>
        </p:grpSpPr>
        <p:pic>
          <p:nvPicPr>
            <p:cNvPr id="6" name="Picture 5" descr="A graph with blue lines&#10;&#10;Description automatically generated">
              <a:extLst>
                <a:ext uri="{FF2B5EF4-FFF2-40B4-BE49-F238E27FC236}">
                  <a16:creationId xmlns:a16="http://schemas.microsoft.com/office/drawing/2014/main" id="{F8BBEC3F-E13F-4470-C18C-245905BFECDE}"/>
                </a:ext>
              </a:extLst>
            </p:cNvPr>
            <p:cNvPicPr>
              <a:picLocks noChangeAspect="1"/>
            </p:cNvPicPr>
            <p:nvPr/>
          </p:nvPicPr>
          <p:blipFill rotWithShape="1">
            <a:blip r:embed="rId2">
              <a:extLst>
                <a:ext uri="{28A0092B-C50C-407E-A947-70E740481C1C}">
                  <a14:useLocalDpi xmlns:a14="http://schemas.microsoft.com/office/drawing/2010/main" val="0"/>
                </a:ext>
              </a:extLst>
            </a:blip>
            <a:srcRect l="4" t="5715" r="35305" b="47268"/>
            <a:stretch/>
          </p:blipFill>
          <p:spPr>
            <a:xfrm>
              <a:off x="275906" y="2060848"/>
              <a:ext cx="5028006" cy="2088232"/>
            </a:xfrm>
            <a:prstGeom prst="rect">
              <a:avLst/>
            </a:prstGeom>
          </p:spPr>
        </p:pic>
        <p:sp>
          <p:nvSpPr>
            <p:cNvPr id="7" name="TextBox 6">
              <a:extLst>
                <a:ext uri="{FF2B5EF4-FFF2-40B4-BE49-F238E27FC236}">
                  <a16:creationId xmlns:a16="http://schemas.microsoft.com/office/drawing/2014/main" id="{EA0898C7-E652-08A5-6B44-BC67BC32BF5C}"/>
                </a:ext>
              </a:extLst>
            </p:cNvPr>
            <p:cNvSpPr txBox="1"/>
            <p:nvPr/>
          </p:nvSpPr>
          <p:spPr>
            <a:xfrm rot="16200000">
              <a:off x="-397984" y="2874132"/>
              <a:ext cx="1506374" cy="461665"/>
            </a:xfrm>
            <a:prstGeom prst="rect">
              <a:avLst/>
            </a:prstGeom>
            <a:noFill/>
          </p:spPr>
          <p:txBody>
            <a:bodyPr wrap="none" rtlCol="0">
              <a:spAutoFit/>
            </a:bodyPr>
            <a:lstStyle/>
            <a:p>
              <a:r>
                <a:rPr lang="en-US" sz="2400" b="1" dirty="0"/>
                <a:t>Day 1 (D1)</a:t>
              </a:r>
            </a:p>
          </p:txBody>
        </p:sp>
      </p:grpSp>
      <p:grpSp>
        <p:nvGrpSpPr>
          <p:cNvPr id="8" name="Group 7">
            <a:extLst>
              <a:ext uri="{FF2B5EF4-FFF2-40B4-BE49-F238E27FC236}">
                <a16:creationId xmlns:a16="http://schemas.microsoft.com/office/drawing/2014/main" id="{E8F68963-F205-F40B-4A92-6ABA6B6E13DC}"/>
              </a:ext>
            </a:extLst>
          </p:cNvPr>
          <p:cNvGrpSpPr/>
          <p:nvPr/>
        </p:nvGrpSpPr>
        <p:grpSpPr>
          <a:xfrm>
            <a:off x="186895" y="4120135"/>
            <a:ext cx="5176741" cy="2088233"/>
            <a:chOff x="6221949" y="1556792"/>
            <a:chExt cx="5176741" cy="2088233"/>
          </a:xfrm>
        </p:grpSpPr>
        <p:pic>
          <p:nvPicPr>
            <p:cNvPr id="9" name="Picture 8" descr="A graph with blue lines&#10;&#10;Description automatically generated">
              <a:extLst>
                <a:ext uri="{FF2B5EF4-FFF2-40B4-BE49-F238E27FC236}">
                  <a16:creationId xmlns:a16="http://schemas.microsoft.com/office/drawing/2014/main" id="{D1AC4C4C-7B10-5350-1FBC-AE70BA36DFBC}"/>
                </a:ext>
              </a:extLst>
            </p:cNvPr>
            <p:cNvPicPr>
              <a:picLocks noChangeAspect="1"/>
            </p:cNvPicPr>
            <p:nvPr/>
          </p:nvPicPr>
          <p:blipFill rotWithShape="1">
            <a:blip r:embed="rId3">
              <a:extLst>
                <a:ext uri="{28A0092B-C50C-407E-A947-70E740481C1C}">
                  <a14:useLocalDpi xmlns:a14="http://schemas.microsoft.com/office/drawing/2010/main" val="0"/>
                </a:ext>
              </a:extLst>
            </a:blip>
            <a:srcRect t="6071" r="35309" b="46911"/>
            <a:stretch/>
          </p:blipFill>
          <p:spPr>
            <a:xfrm>
              <a:off x="6370684" y="1556792"/>
              <a:ext cx="5028006" cy="2088233"/>
            </a:xfrm>
            <a:prstGeom prst="rect">
              <a:avLst/>
            </a:prstGeom>
          </p:spPr>
        </p:pic>
        <p:sp>
          <p:nvSpPr>
            <p:cNvPr id="10" name="TextBox 9">
              <a:extLst>
                <a:ext uri="{FF2B5EF4-FFF2-40B4-BE49-F238E27FC236}">
                  <a16:creationId xmlns:a16="http://schemas.microsoft.com/office/drawing/2014/main" id="{D895C96A-0BEE-5D52-B9C1-EE3A86252C68}"/>
                </a:ext>
              </a:extLst>
            </p:cNvPr>
            <p:cNvSpPr txBox="1"/>
            <p:nvPr/>
          </p:nvSpPr>
          <p:spPr>
            <a:xfrm rot="16200000">
              <a:off x="5699595" y="2370076"/>
              <a:ext cx="1506374" cy="461665"/>
            </a:xfrm>
            <a:prstGeom prst="rect">
              <a:avLst/>
            </a:prstGeom>
            <a:noFill/>
          </p:spPr>
          <p:txBody>
            <a:bodyPr wrap="none" rtlCol="0">
              <a:spAutoFit/>
            </a:bodyPr>
            <a:lstStyle/>
            <a:p>
              <a:r>
                <a:rPr lang="en-US" sz="2400" b="1" dirty="0"/>
                <a:t>Day 2 (D2)</a:t>
              </a:r>
              <a:endParaRPr lang="en-US" b="1" dirty="0"/>
            </a:p>
          </p:txBody>
        </p:sp>
      </p:grpSp>
      <p:grpSp>
        <p:nvGrpSpPr>
          <p:cNvPr id="11" name="Group 10">
            <a:extLst>
              <a:ext uri="{FF2B5EF4-FFF2-40B4-BE49-F238E27FC236}">
                <a16:creationId xmlns:a16="http://schemas.microsoft.com/office/drawing/2014/main" id="{1633F0C5-6BAD-9474-8835-FC10185FDC74}"/>
              </a:ext>
            </a:extLst>
          </p:cNvPr>
          <p:cNvGrpSpPr/>
          <p:nvPr/>
        </p:nvGrpSpPr>
        <p:grpSpPr>
          <a:xfrm>
            <a:off x="388597" y="971436"/>
            <a:ext cx="4843307" cy="657364"/>
            <a:chOff x="388597" y="971436"/>
            <a:chExt cx="4843307" cy="657364"/>
          </a:xfrm>
        </p:grpSpPr>
        <p:grpSp>
          <p:nvGrpSpPr>
            <p:cNvPr id="12" name="Group 11">
              <a:extLst>
                <a:ext uri="{FF2B5EF4-FFF2-40B4-BE49-F238E27FC236}">
                  <a16:creationId xmlns:a16="http://schemas.microsoft.com/office/drawing/2014/main" id="{D513FD37-B856-C927-4B6C-5127C34A39BC}"/>
                </a:ext>
              </a:extLst>
            </p:cNvPr>
            <p:cNvGrpSpPr/>
            <p:nvPr/>
          </p:nvGrpSpPr>
          <p:grpSpPr>
            <a:xfrm>
              <a:off x="388597" y="1249221"/>
              <a:ext cx="4843307" cy="379579"/>
              <a:chOff x="388597" y="1052736"/>
              <a:chExt cx="4843307" cy="379579"/>
            </a:xfrm>
          </p:grpSpPr>
          <p:grpSp>
            <p:nvGrpSpPr>
              <p:cNvPr id="14" name="Group 13">
                <a:extLst>
                  <a:ext uri="{FF2B5EF4-FFF2-40B4-BE49-F238E27FC236}">
                    <a16:creationId xmlns:a16="http://schemas.microsoft.com/office/drawing/2014/main" id="{395B0068-51C5-75AF-4DAE-B5CF97E0244E}"/>
                  </a:ext>
                </a:extLst>
              </p:cNvPr>
              <p:cNvGrpSpPr/>
              <p:nvPr/>
            </p:nvGrpSpPr>
            <p:grpSpPr>
              <a:xfrm>
                <a:off x="1559496" y="1052736"/>
                <a:ext cx="3672408" cy="379579"/>
                <a:chOff x="1271464" y="2424136"/>
                <a:chExt cx="3672408" cy="1364904"/>
              </a:xfrm>
            </p:grpSpPr>
            <p:cxnSp>
              <p:nvCxnSpPr>
                <p:cNvPr id="17" name="Straight Connector 16">
                  <a:extLst>
                    <a:ext uri="{FF2B5EF4-FFF2-40B4-BE49-F238E27FC236}">
                      <a16:creationId xmlns:a16="http://schemas.microsoft.com/office/drawing/2014/main" id="{26720EA7-4B8B-2AD0-88AD-6C6A44C7A012}"/>
                    </a:ext>
                  </a:extLst>
                </p:cNvPr>
                <p:cNvCxnSpPr>
                  <a:cxnSpLocks/>
                </p:cNvCxnSpPr>
                <p:nvPr/>
              </p:nvCxnSpPr>
              <p:spPr>
                <a:xfrm>
                  <a:off x="1271464" y="2433531"/>
                  <a:ext cx="432048"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3E3003-ED64-83B8-564A-88A2ECA25191}"/>
                    </a:ext>
                  </a:extLst>
                </p:cNvPr>
                <p:cNvCxnSpPr>
                  <a:cxnSpLocks/>
                </p:cNvCxnSpPr>
                <p:nvPr/>
              </p:nvCxnSpPr>
              <p:spPr>
                <a:xfrm>
                  <a:off x="1703512" y="2433531"/>
                  <a:ext cx="0" cy="1355509"/>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DC46526-CEEA-A0BE-7237-CB19D0E98DAD}"/>
                    </a:ext>
                  </a:extLst>
                </p:cNvPr>
                <p:cNvCxnSpPr>
                  <a:cxnSpLocks/>
                </p:cNvCxnSpPr>
                <p:nvPr/>
              </p:nvCxnSpPr>
              <p:spPr>
                <a:xfrm>
                  <a:off x="1703512" y="3789040"/>
                  <a:ext cx="2736304"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F01902-EA29-EC45-7651-F85AFCB600D2}"/>
                    </a:ext>
                  </a:extLst>
                </p:cNvPr>
                <p:cNvCxnSpPr>
                  <a:cxnSpLocks/>
                </p:cNvCxnSpPr>
                <p:nvPr/>
              </p:nvCxnSpPr>
              <p:spPr>
                <a:xfrm flipV="1">
                  <a:off x="4439816" y="2433531"/>
                  <a:ext cx="0" cy="1355509"/>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CFF52D-57F6-D071-E0B8-DDBDBF38CEE0}"/>
                    </a:ext>
                  </a:extLst>
                </p:cNvPr>
                <p:cNvCxnSpPr>
                  <a:cxnSpLocks/>
                </p:cNvCxnSpPr>
                <p:nvPr/>
              </p:nvCxnSpPr>
              <p:spPr>
                <a:xfrm>
                  <a:off x="4439816" y="2424136"/>
                  <a:ext cx="504056"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3FB0FF64-000D-2ADD-9AD1-92FC63576379}"/>
                  </a:ext>
                </a:extLst>
              </p:cNvPr>
              <p:cNvCxnSpPr>
                <a:cxnSpLocks/>
              </p:cNvCxnSpPr>
              <p:nvPr/>
            </p:nvCxnSpPr>
            <p:spPr>
              <a:xfrm flipV="1">
                <a:off x="1271464" y="1055349"/>
                <a:ext cx="0" cy="376966"/>
              </a:xfrm>
              <a:prstGeom prst="line">
                <a:avLst/>
              </a:prstGeom>
              <a:ln w="5715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F7EE0F8-4A50-7AE4-B412-FD24B6F77B2A}"/>
                  </a:ext>
                </a:extLst>
              </p:cNvPr>
              <p:cNvSpPr txBox="1"/>
              <p:nvPr/>
            </p:nvSpPr>
            <p:spPr>
              <a:xfrm>
                <a:off x="388597" y="1074222"/>
                <a:ext cx="769763" cy="338554"/>
              </a:xfrm>
              <a:prstGeom prst="rect">
                <a:avLst/>
              </a:prstGeom>
              <a:noFill/>
            </p:spPr>
            <p:txBody>
              <a:bodyPr wrap="none" rtlCol="0">
                <a:spAutoFit/>
              </a:bodyPr>
              <a:lstStyle/>
              <a:p>
                <a:r>
                  <a:rPr lang="en-US" sz="1600" dirty="0"/>
                  <a:t>300 </a:t>
                </a:r>
                <a:r>
                  <a:rPr lang="en-US" sz="1600" dirty="0" err="1"/>
                  <a:t>pA</a:t>
                </a:r>
                <a:endParaRPr lang="en-US" sz="1600" dirty="0"/>
              </a:p>
            </p:txBody>
          </p:sp>
        </p:grpSp>
        <p:sp>
          <p:nvSpPr>
            <p:cNvPr id="13" name="TextBox 12">
              <a:extLst>
                <a:ext uri="{FF2B5EF4-FFF2-40B4-BE49-F238E27FC236}">
                  <a16:creationId xmlns:a16="http://schemas.microsoft.com/office/drawing/2014/main" id="{20947086-D80B-A67D-7FCF-B8B9073E8D15}"/>
                </a:ext>
              </a:extLst>
            </p:cNvPr>
            <p:cNvSpPr txBox="1"/>
            <p:nvPr/>
          </p:nvSpPr>
          <p:spPr>
            <a:xfrm>
              <a:off x="2523729" y="971436"/>
              <a:ext cx="1671933" cy="369332"/>
            </a:xfrm>
            <a:prstGeom prst="rect">
              <a:avLst/>
            </a:prstGeom>
            <a:noFill/>
          </p:spPr>
          <p:txBody>
            <a:bodyPr wrap="none" rtlCol="0">
              <a:spAutoFit/>
            </a:bodyPr>
            <a:lstStyle/>
            <a:p>
              <a:pPr algn="ctr"/>
              <a:r>
                <a:rPr lang="en-US" dirty="0">
                  <a:solidFill>
                    <a:srgbClr val="00DAA2"/>
                  </a:solidFill>
                </a:rPr>
                <a:t>Applied Current</a:t>
              </a:r>
            </a:p>
          </p:txBody>
        </p:sp>
      </p:grpSp>
    </p:spTree>
    <p:extLst>
      <p:ext uri="{BB962C8B-B14F-4D97-AF65-F5344CB8AC3E}">
        <p14:creationId xmlns:p14="http://schemas.microsoft.com/office/powerpoint/2010/main" val="1238336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373287-A306-5AE6-157F-2EEB11DE486A}"/>
              </a:ext>
            </a:extLst>
          </p:cNvPr>
          <p:cNvGrpSpPr/>
          <p:nvPr/>
        </p:nvGrpSpPr>
        <p:grpSpPr>
          <a:xfrm>
            <a:off x="184094" y="1844824"/>
            <a:ext cx="5179542" cy="2088232"/>
            <a:chOff x="124370" y="2060848"/>
            <a:chExt cx="5179542" cy="2088232"/>
          </a:xfrm>
        </p:grpSpPr>
        <p:pic>
          <p:nvPicPr>
            <p:cNvPr id="11" name="Picture 10" descr="A graph with blue lines&#10;&#10;Description automatically generated">
              <a:extLst>
                <a:ext uri="{FF2B5EF4-FFF2-40B4-BE49-F238E27FC236}">
                  <a16:creationId xmlns:a16="http://schemas.microsoft.com/office/drawing/2014/main" id="{7FA6C21D-7656-E991-3985-8E200469EF4A}"/>
                </a:ext>
              </a:extLst>
            </p:cNvPr>
            <p:cNvPicPr>
              <a:picLocks noChangeAspect="1"/>
            </p:cNvPicPr>
            <p:nvPr/>
          </p:nvPicPr>
          <p:blipFill rotWithShape="1">
            <a:blip r:embed="rId2">
              <a:extLst>
                <a:ext uri="{28A0092B-C50C-407E-A947-70E740481C1C}">
                  <a14:useLocalDpi xmlns:a14="http://schemas.microsoft.com/office/drawing/2010/main" val="0"/>
                </a:ext>
              </a:extLst>
            </a:blip>
            <a:srcRect l="4" t="5715" r="35305" b="47268"/>
            <a:stretch/>
          </p:blipFill>
          <p:spPr>
            <a:xfrm>
              <a:off x="275906" y="2060848"/>
              <a:ext cx="5028006" cy="2088232"/>
            </a:xfrm>
            <a:prstGeom prst="rect">
              <a:avLst/>
            </a:prstGeom>
          </p:spPr>
        </p:pic>
        <p:sp>
          <p:nvSpPr>
            <p:cNvPr id="12" name="TextBox 11">
              <a:extLst>
                <a:ext uri="{FF2B5EF4-FFF2-40B4-BE49-F238E27FC236}">
                  <a16:creationId xmlns:a16="http://schemas.microsoft.com/office/drawing/2014/main" id="{34316D9F-F32C-158C-B029-E2EB29AB218C}"/>
                </a:ext>
              </a:extLst>
            </p:cNvPr>
            <p:cNvSpPr txBox="1"/>
            <p:nvPr/>
          </p:nvSpPr>
          <p:spPr>
            <a:xfrm rot="16200000">
              <a:off x="-397984" y="2874132"/>
              <a:ext cx="1506374" cy="461665"/>
            </a:xfrm>
            <a:prstGeom prst="rect">
              <a:avLst/>
            </a:prstGeom>
            <a:noFill/>
          </p:spPr>
          <p:txBody>
            <a:bodyPr wrap="none" rtlCol="0">
              <a:spAutoFit/>
            </a:bodyPr>
            <a:lstStyle/>
            <a:p>
              <a:r>
                <a:rPr lang="en-US" sz="2400" b="1" dirty="0"/>
                <a:t>Day 1 (D1)</a:t>
              </a:r>
            </a:p>
          </p:txBody>
        </p:sp>
      </p:grpSp>
      <p:grpSp>
        <p:nvGrpSpPr>
          <p:cNvPr id="13" name="Group 12">
            <a:extLst>
              <a:ext uri="{FF2B5EF4-FFF2-40B4-BE49-F238E27FC236}">
                <a16:creationId xmlns:a16="http://schemas.microsoft.com/office/drawing/2014/main" id="{E60FB4CC-D13D-582B-C651-8147C539F717}"/>
              </a:ext>
            </a:extLst>
          </p:cNvPr>
          <p:cNvGrpSpPr/>
          <p:nvPr/>
        </p:nvGrpSpPr>
        <p:grpSpPr>
          <a:xfrm>
            <a:off x="186895" y="4120135"/>
            <a:ext cx="5176741" cy="2088233"/>
            <a:chOff x="6221949" y="1556792"/>
            <a:chExt cx="5176741" cy="2088233"/>
          </a:xfrm>
        </p:grpSpPr>
        <p:pic>
          <p:nvPicPr>
            <p:cNvPr id="14" name="Picture 13" descr="A graph with blue lines&#10;&#10;Description automatically generated">
              <a:extLst>
                <a:ext uri="{FF2B5EF4-FFF2-40B4-BE49-F238E27FC236}">
                  <a16:creationId xmlns:a16="http://schemas.microsoft.com/office/drawing/2014/main" id="{CD35F0D3-AF6B-3EBC-B3CA-DF3BB656F516}"/>
                </a:ext>
              </a:extLst>
            </p:cNvPr>
            <p:cNvPicPr>
              <a:picLocks noChangeAspect="1"/>
            </p:cNvPicPr>
            <p:nvPr/>
          </p:nvPicPr>
          <p:blipFill rotWithShape="1">
            <a:blip r:embed="rId3">
              <a:extLst>
                <a:ext uri="{28A0092B-C50C-407E-A947-70E740481C1C}">
                  <a14:useLocalDpi xmlns:a14="http://schemas.microsoft.com/office/drawing/2010/main" val="0"/>
                </a:ext>
              </a:extLst>
            </a:blip>
            <a:srcRect t="6071" r="35309" b="46911"/>
            <a:stretch/>
          </p:blipFill>
          <p:spPr>
            <a:xfrm>
              <a:off x="6370684" y="1556792"/>
              <a:ext cx="5028006" cy="2088233"/>
            </a:xfrm>
            <a:prstGeom prst="rect">
              <a:avLst/>
            </a:prstGeom>
          </p:spPr>
        </p:pic>
        <p:sp>
          <p:nvSpPr>
            <p:cNvPr id="15" name="TextBox 14">
              <a:extLst>
                <a:ext uri="{FF2B5EF4-FFF2-40B4-BE49-F238E27FC236}">
                  <a16:creationId xmlns:a16="http://schemas.microsoft.com/office/drawing/2014/main" id="{C26D6C55-06EC-42E6-0CBC-184407701ECD}"/>
                </a:ext>
              </a:extLst>
            </p:cNvPr>
            <p:cNvSpPr txBox="1"/>
            <p:nvPr/>
          </p:nvSpPr>
          <p:spPr>
            <a:xfrm rot="16200000">
              <a:off x="5699595" y="2370076"/>
              <a:ext cx="1506374" cy="461665"/>
            </a:xfrm>
            <a:prstGeom prst="rect">
              <a:avLst/>
            </a:prstGeom>
            <a:noFill/>
          </p:spPr>
          <p:txBody>
            <a:bodyPr wrap="none" rtlCol="0">
              <a:spAutoFit/>
            </a:bodyPr>
            <a:lstStyle/>
            <a:p>
              <a:r>
                <a:rPr lang="en-US" sz="2400" b="1" dirty="0"/>
                <a:t>Day 2 (D2)</a:t>
              </a:r>
              <a:endParaRPr lang="en-US" b="1" dirty="0"/>
            </a:p>
          </p:txBody>
        </p:sp>
      </p:grpSp>
      <p:cxnSp>
        <p:nvCxnSpPr>
          <p:cNvPr id="123" name="Straight Connector 122">
            <a:extLst>
              <a:ext uri="{FF2B5EF4-FFF2-40B4-BE49-F238E27FC236}">
                <a16:creationId xmlns:a16="http://schemas.microsoft.com/office/drawing/2014/main" id="{50918070-E371-ABAB-4156-A22A5FBB9F4B}"/>
              </a:ext>
            </a:extLst>
          </p:cNvPr>
          <p:cNvCxnSpPr>
            <a:cxnSpLocks/>
          </p:cNvCxnSpPr>
          <p:nvPr/>
        </p:nvCxnSpPr>
        <p:spPr>
          <a:xfrm>
            <a:off x="2124236" y="3602633"/>
            <a:ext cx="8040213" cy="1679439"/>
          </a:xfrm>
          <a:prstGeom prst="line">
            <a:avLst/>
          </a:prstGeom>
          <a:ln w="12700">
            <a:solidFill>
              <a:srgbClr val="FF177D"/>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B53495-1963-1656-252E-0219524BAEDF}"/>
              </a:ext>
            </a:extLst>
          </p:cNvPr>
          <p:cNvSpPr>
            <a:spLocks noGrp="1"/>
          </p:cNvSpPr>
          <p:nvPr>
            <p:ph type="title"/>
          </p:nvPr>
        </p:nvSpPr>
        <p:spPr>
          <a:xfrm>
            <a:off x="838200" y="174809"/>
            <a:ext cx="10515600" cy="903635"/>
          </a:xfrm>
        </p:spPr>
        <p:txBody>
          <a:bodyPr/>
          <a:lstStyle/>
          <a:p>
            <a:r>
              <a:rPr lang="en-US" dirty="0"/>
              <a:t>Variables</a:t>
            </a:r>
          </a:p>
        </p:txBody>
      </p:sp>
      <p:cxnSp>
        <p:nvCxnSpPr>
          <p:cNvPr id="127" name="Straight Connector 126">
            <a:extLst>
              <a:ext uri="{FF2B5EF4-FFF2-40B4-BE49-F238E27FC236}">
                <a16:creationId xmlns:a16="http://schemas.microsoft.com/office/drawing/2014/main" id="{DCF4A7BD-4CF1-7B96-91A1-308F1A9CE153}"/>
              </a:ext>
            </a:extLst>
          </p:cNvPr>
          <p:cNvCxnSpPr>
            <a:cxnSpLocks/>
            <a:stCxn id="9" idx="0"/>
            <a:endCxn id="119" idx="0"/>
          </p:cNvCxnSpPr>
          <p:nvPr/>
        </p:nvCxnSpPr>
        <p:spPr>
          <a:xfrm flipV="1">
            <a:off x="2189568" y="1556792"/>
            <a:ext cx="8023228" cy="550357"/>
          </a:xfrm>
          <a:prstGeom prst="line">
            <a:avLst/>
          </a:prstGeom>
          <a:ln w="12700">
            <a:solidFill>
              <a:srgbClr val="FF177D"/>
            </a:solidFill>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20985AA-D35D-8E2C-9A80-DC6A9130CC4A}"/>
              </a:ext>
            </a:extLst>
          </p:cNvPr>
          <p:cNvGrpSpPr/>
          <p:nvPr/>
        </p:nvGrpSpPr>
        <p:grpSpPr>
          <a:xfrm>
            <a:off x="7655246" y="1556792"/>
            <a:ext cx="4489426" cy="4176465"/>
            <a:chOff x="7655246" y="1556792"/>
            <a:chExt cx="4489426" cy="4176465"/>
          </a:xfrm>
        </p:grpSpPr>
        <p:grpSp>
          <p:nvGrpSpPr>
            <p:cNvPr id="120" name="Group 119">
              <a:extLst>
                <a:ext uri="{FF2B5EF4-FFF2-40B4-BE49-F238E27FC236}">
                  <a16:creationId xmlns:a16="http://schemas.microsoft.com/office/drawing/2014/main" id="{19381E77-86D8-651E-2BAE-CDE3FD02B940}"/>
                </a:ext>
              </a:extLst>
            </p:cNvPr>
            <p:cNvGrpSpPr/>
            <p:nvPr/>
          </p:nvGrpSpPr>
          <p:grpSpPr>
            <a:xfrm>
              <a:off x="7655246" y="1556792"/>
              <a:ext cx="4489426" cy="4176465"/>
              <a:chOff x="7702574" y="1556792"/>
              <a:chExt cx="4489426" cy="4176465"/>
            </a:xfrm>
          </p:grpSpPr>
          <p:grpSp>
            <p:nvGrpSpPr>
              <p:cNvPr id="110" name="Group 109">
                <a:extLst>
                  <a:ext uri="{FF2B5EF4-FFF2-40B4-BE49-F238E27FC236}">
                    <a16:creationId xmlns:a16="http://schemas.microsoft.com/office/drawing/2014/main" id="{7F869184-A459-937F-8D4A-AB268366A067}"/>
                  </a:ext>
                </a:extLst>
              </p:cNvPr>
              <p:cNvGrpSpPr/>
              <p:nvPr/>
            </p:nvGrpSpPr>
            <p:grpSpPr>
              <a:xfrm>
                <a:off x="7702574" y="3360604"/>
                <a:ext cx="4298079" cy="2372653"/>
                <a:chOff x="7713957" y="3509382"/>
                <a:chExt cx="2748574" cy="1775061"/>
              </a:xfrm>
            </p:grpSpPr>
            <p:sp>
              <p:nvSpPr>
                <p:cNvPr id="117" name="TextBox 116">
                  <a:extLst>
                    <a:ext uri="{FF2B5EF4-FFF2-40B4-BE49-F238E27FC236}">
                      <a16:creationId xmlns:a16="http://schemas.microsoft.com/office/drawing/2014/main" id="{F6FAB729-A57C-1E31-8DCA-815620824FE0}"/>
                    </a:ext>
                  </a:extLst>
                </p:cNvPr>
                <p:cNvSpPr txBox="1"/>
                <p:nvPr/>
              </p:nvSpPr>
              <p:spPr>
                <a:xfrm rot="16200000">
                  <a:off x="7646150" y="3577189"/>
                  <a:ext cx="535724" cy="400110"/>
                </a:xfrm>
                <a:prstGeom prst="rect">
                  <a:avLst/>
                </a:prstGeom>
                <a:noFill/>
              </p:spPr>
              <p:txBody>
                <a:bodyPr wrap="none" rtlCol="0">
                  <a:spAutoFit/>
                </a:bodyPr>
                <a:lstStyle/>
                <a:p>
                  <a:r>
                    <a:rPr lang="en-US" sz="2000" dirty="0"/>
                    <a:t>mV</a:t>
                  </a:r>
                </a:p>
              </p:txBody>
            </p:sp>
            <p:sp>
              <p:nvSpPr>
                <p:cNvPr id="115" name="TextBox 114">
                  <a:extLst>
                    <a:ext uri="{FF2B5EF4-FFF2-40B4-BE49-F238E27FC236}">
                      <a16:creationId xmlns:a16="http://schemas.microsoft.com/office/drawing/2014/main" id="{78A374A2-2C60-FFFD-0B7D-50EC77452A4A}"/>
                    </a:ext>
                  </a:extLst>
                </p:cNvPr>
                <p:cNvSpPr txBox="1"/>
                <p:nvPr/>
              </p:nvSpPr>
              <p:spPr>
                <a:xfrm>
                  <a:off x="8114066" y="4985107"/>
                  <a:ext cx="2348465" cy="299336"/>
                </a:xfrm>
                <a:prstGeom prst="rect">
                  <a:avLst/>
                </a:prstGeom>
                <a:noFill/>
              </p:spPr>
              <p:txBody>
                <a:bodyPr wrap="square" rtlCol="0">
                  <a:spAutoFit/>
                </a:bodyPr>
                <a:lstStyle/>
                <a:p>
                  <a:pPr algn="ctr"/>
                  <a:r>
                    <a:rPr lang="en-US" sz="2000" dirty="0"/>
                    <a:t>Time (seconds)</a:t>
                  </a:r>
                </a:p>
              </p:txBody>
            </p:sp>
          </p:grpSp>
          <p:sp>
            <p:nvSpPr>
              <p:cNvPr id="119" name="Rectangle 118">
                <a:extLst>
                  <a:ext uri="{FF2B5EF4-FFF2-40B4-BE49-F238E27FC236}">
                    <a16:creationId xmlns:a16="http://schemas.microsoft.com/office/drawing/2014/main" id="{12AC156E-A959-C39C-CD32-1D6F7F593D90}"/>
                  </a:ext>
                </a:extLst>
              </p:cNvPr>
              <p:cNvSpPr/>
              <p:nvPr/>
            </p:nvSpPr>
            <p:spPr>
              <a:xfrm>
                <a:off x="8328248" y="1556792"/>
                <a:ext cx="3863752" cy="3725281"/>
              </a:xfrm>
              <a:prstGeom prst="rect">
                <a:avLst/>
              </a:prstGeom>
              <a:noFill/>
              <a:ln w="38100">
                <a:solidFill>
                  <a:srgbClr val="FF177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6" name="Picture 125" descr="A blue line with numbers&#10;&#10;Description automatically generated">
              <a:extLst>
                <a:ext uri="{FF2B5EF4-FFF2-40B4-BE49-F238E27FC236}">
                  <a16:creationId xmlns:a16="http://schemas.microsoft.com/office/drawing/2014/main" id="{361B92F1-AF56-6E69-BD09-DD755DD1FB3B}"/>
                </a:ext>
              </a:extLst>
            </p:cNvPr>
            <p:cNvPicPr>
              <a:picLocks noChangeAspect="1"/>
            </p:cNvPicPr>
            <p:nvPr/>
          </p:nvPicPr>
          <p:blipFill rotWithShape="1">
            <a:blip r:embed="rId4">
              <a:extLst>
                <a:ext uri="{28A0092B-C50C-407E-A947-70E740481C1C}">
                  <a14:useLocalDpi xmlns:a14="http://schemas.microsoft.com/office/drawing/2010/main" val="0"/>
                </a:ext>
              </a:extLst>
            </a:blip>
            <a:srcRect l="14149" r="36228" b="12541"/>
            <a:stretch/>
          </p:blipFill>
          <p:spPr>
            <a:xfrm>
              <a:off x="8328248" y="1586409"/>
              <a:ext cx="3672409" cy="3642791"/>
            </a:xfrm>
            <a:prstGeom prst="rect">
              <a:avLst/>
            </a:prstGeom>
          </p:spPr>
        </p:pic>
      </p:grpSp>
      <p:sp>
        <p:nvSpPr>
          <p:cNvPr id="9" name="Rectangle 8">
            <a:extLst>
              <a:ext uri="{FF2B5EF4-FFF2-40B4-BE49-F238E27FC236}">
                <a16:creationId xmlns:a16="http://schemas.microsoft.com/office/drawing/2014/main" id="{67058A29-99CD-C52C-B89D-6A94E4D3D32D}"/>
              </a:ext>
            </a:extLst>
          </p:cNvPr>
          <p:cNvSpPr/>
          <p:nvPr/>
        </p:nvSpPr>
        <p:spPr>
          <a:xfrm>
            <a:off x="2027551" y="2107149"/>
            <a:ext cx="324033" cy="1465867"/>
          </a:xfrm>
          <a:prstGeom prst="rect">
            <a:avLst/>
          </a:prstGeom>
          <a:noFill/>
          <a:ln w="38100">
            <a:solidFill>
              <a:srgbClr val="FF177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474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BC8AE6-ABE7-799F-7502-5095436D48E7}"/>
              </a:ext>
            </a:extLst>
          </p:cNvPr>
          <p:cNvGrpSpPr/>
          <p:nvPr/>
        </p:nvGrpSpPr>
        <p:grpSpPr>
          <a:xfrm>
            <a:off x="184094" y="1844824"/>
            <a:ext cx="5179542" cy="2088232"/>
            <a:chOff x="124370" y="2060848"/>
            <a:chExt cx="5179542" cy="2088232"/>
          </a:xfrm>
        </p:grpSpPr>
        <p:pic>
          <p:nvPicPr>
            <p:cNvPr id="8" name="Picture 7" descr="A graph with blue lines&#10;&#10;Description automatically generated">
              <a:extLst>
                <a:ext uri="{FF2B5EF4-FFF2-40B4-BE49-F238E27FC236}">
                  <a16:creationId xmlns:a16="http://schemas.microsoft.com/office/drawing/2014/main" id="{CCEA0BB6-6A40-613E-0320-94101A0BD087}"/>
                </a:ext>
              </a:extLst>
            </p:cNvPr>
            <p:cNvPicPr>
              <a:picLocks noChangeAspect="1"/>
            </p:cNvPicPr>
            <p:nvPr/>
          </p:nvPicPr>
          <p:blipFill rotWithShape="1">
            <a:blip r:embed="rId2">
              <a:extLst>
                <a:ext uri="{28A0092B-C50C-407E-A947-70E740481C1C}">
                  <a14:useLocalDpi xmlns:a14="http://schemas.microsoft.com/office/drawing/2010/main" val="0"/>
                </a:ext>
              </a:extLst>
            </a:blip>
            <a:srcRect l="4" t="5715" r="35305" b="47268"/>
            <a:stretch/>
          </p:blipFill>
          <p:spPr>
            <a:xfrm>
              <a:off x="275906" y="2060848"/>
              <a:ext cx="5028006" cy="2088232"/>
            </a:xfrm>
            <a:prstGeom prst="rect">
              <a:avLst/>
            </a:prstGeom>
          </p:spPr>
        </p:pic>
        <p:sp>
          <p:nvSpPr>
            <p:cNvPr id="9" name="TextBox 8">
              <a:extLst>
                <a:ext uri="{FF2B5EF4-FFF2-40B4-BE49-F238E27FC236}">
                  <a16:creationId xmlns:a16="http://schemas.microsoft.com/office/drawing/2014/main" id="{7BEACEF9-43C2-383A-63A2-E419268C560C}"/>
                </a:ext>
              </a:extLst>
            </p:cNvPr>
            <p:cNvSpPr txBox="1"/>
            <p:nvPr/>
          </p:nvSpPr>
          <p:spPr>
            <a:xfrm rot="16200000">
              <a:off x="-397984" y="2874132"/>
              <a:ext cx="1506374" cy="461665"/>
            </a:xfrm>
            <a:prstGeom prst="rect">
              <a:avLst/>
            </a:prstGeom>
            <a:noFill/>
          </p:spPr>
          <p:txBody>
            <a:bodyPr wrap="none" rtlCol="0">
              <a:spAutoFit/>
            </a:bodyPr>
            <a:lstStyle/>
            <a:p>
              <a:r>
                <a:rPr lang="en-US" sz="2400" b="1" dirty="0"/>
                <a:t>Day 1 (D1)</a:t>
              </a:r>
            </a:p>
          </p:txBody>
        </p:sp>
      </p:grpSp>
      <p:grpSp>
        <p:nvGrpSpPr>
          <p:cNvPr id="11" name="Group 10">
            <a:extLst>
              <a:ext uri="{FF2B5EF4-FFF2-40B4-BE49-F238E27FC236}">
                <a16:creationId xmlns:a16="http://schemas.microsoft.com/office/drawing/2014/main" id="{962B3A6E-C1A0-4985-85F2-DD64664BA626}"/>
              </a:ext>
            </a:extLst>
          </p:cNvPr>
          <p:cNvGrpSpPr/>
          <p:nvPr/>
        </p:nvGrpSpPr>
        <p:grpSpPr>
          <a:xfrm>
            <a:off x="186895" y="4120135"/>
            <a:ext cx="5176741" cy="2088233"/>
            <a:chOff x="6221949" y="1556792"/>
            <a:chExt cx="5176741" cy="2088233"/>
          </a:xfrm>
        </p:grpSpPr>
        <p:pic>
          <p:nvPicPr>
            <p:cNvPr id="13" name="Picture 12" descr="A graph with blue lines&#10;&#10;Description automatically generated">
              <a:extLst>
                <a:ext uri="{FF2B5EF4-FFF2-40B4-BE49-F238E27FC236}">
                  <a16:creationId xmlns:a16="http://schemas.microsoft.com/office/drawing/2014/main" id="{9FC15C83-4065-3F25-B082-DAE4897124B4}"/>
                </a:ext>
              </a:extLst>
            </p:cNvPr>
            <p:cNvPicPr>
              <a:picLocks noChangeAspect="1"/>
            </p:cNvPicPr>
            <p:nvPr/>
          </p:nvPicPr>
          <p:blipFill rotWithShape="1">
            <a:blip r:embed="rId3">
              <a:extLst>
                <a:ext uri="{28A0092B-C50C-407E-A947-70E740481C1C}">
                  <a14:useLocalDpi xmlns:a14="http://schemas.microsoft.com/office/drawing/2010/main" val="0"/>
                </a:ext>
              </a:extLst>
            </a:blip>
            <a:srcRect t="6071" r="35309" b="46911"/>
            <a:stretch/>
          </p:blipFill>
          <p:spPr>
            <a:xfrm>
              <a:off x="6370684" y="1556792"/>
              <a:ext cx="5028006" cy="2088233"/>
            </a:xfrm>
            <a:prstGeom prst="rect">
              <a:avLst/>
            </a:prstGeom>
          </p:spPr>
        </p:pic>
        <p:sp>
          <p:nvSpPr>
            <p:cNvPr id="14" name="TextBox 13">
              <a:extLst>
                <a:ext uri="{FF2B5EF4-FFF2-40B4-BE49-F238E27FC236}">
                  <a16:creationId xmlns:a16="http://schemas.microsoft.com/office/drawing/2014/main" id="{DB625571-5851-33D3-72C8-2186E9D37AAE}"/>
                </a:ext>
              </a:extLst>
            </p:cNvPr>
            <p:cNvSpPr txBox="1"/>
            <p:nvPr/>
          </p:nvSpPr>
          <p:spPr>
            <a:xfrm rot="16200000">
              <a:off x="5699595" y="2370076"/>
              <a:ext cx="1506374" cy="461665"/>
            </a:xfrm>
            <a:prstGeom prst="rect">
              <a:avLst/>
            </a:prstGeom>
            <a:noFill/>
          </p:spPr>
          <p:txBody>
            <a:bodyPr wrap="none" rtlCol="0">
              <a:spAutoFit/>
            </a:bodyPr>
            <a:lstStyle/>
            <a:p>
              <a:r>
                <a:rPr lang="en-US" sz="2400" b="1" dirty="0"/>
                <a:t>Day 2 (D2)</a:t>
              </a:r>
              <a:endParaRPr lang="en-US" b="1" dirty="0"/>
            </a:p>
          </p:txBody>
        </p:sp>
      </p:grpSp>
      <p:sp>
        <p:nvSpPr>
          <p:cNvPr id="2" name="Title 1">
            <a:extLst>
              <a:ext uri="{FF2B5EF4-FFF2-40B4-BE49-F238E27FC236}">
                <a16:creationId xmlns:a16="http://schemas.microsoft.com/office/drawing/2014/main" id="{DBB53495-1963-1656-252E-0219524BAEDF}"/>
              </a:ext>
            </a:extLst>
          </p:cNvPr>
          <p:cNvSpPr>
            <a:spLocks noGrp="1"/>
          </p:cNvSpPr>
          <p:nvPr>
            <p:ph type="title"/>
          </p:nvPr>
        </p:nvSpPr>
        <p:spPr>
          <a:xfrm>
            <a:off x="838200" y="174809"/>
            <a:ext cx="10515600" cy="903635"/>
          </a:xfrm>
        </p:spPr>
        <p:txBody>
          <a:bodyPr/>
          <a:lstStyle/>
          <a:p>
            <a:r>
              <a:rPr lang="en-US" dirty="0"/>
              <a:t>Variables</a:t>
            </a:r>
          </a:p>
        </p:txBody>
      </p:sp>
      <p:sp>
        <p:nvSpPr>
          <p:cNvPr id="4" name="Date Placeholder 3">
            <a:extLst>
              <a:ext uri="{FF2B5EF4-FFF2-40B4-BE49-F238E27FC236}">
                <a16:creationId xmlns:a16="http://schemas.microsoft.com/office/drawing/2014/main" id="{A0296DC0-9170-42ED-191D-C4BDC7FE6BB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3354381-89ED-EFC1-6727-FCF2393A974D}"/>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07B59B-D025-834A-2703-59FFFAEFE1EE}"/>
              </a:ext>
            </a:extLst>
          </p:cNvPr>
          <p:cNvSpPr>
            <a:spLocks noGrp="1"/>
          </p:cNvSpPr>
          <p:nvPr>
            <p:ph type="sldNum" sz="quarter" idx="12"/>
          </p:nvPr>
        </p:nvSpPr>
        <p:spPr/>
        <p:txBody>
          <a:bodyPr/>
          <a:lstStyle/>
          <a:p>
            <a:fld id="{EF79ADEA-B933-47CC-A4E9-04E6298B917C}" type="slidenum">
              <a:rPr lang="en-US" smtClean="0"/>
              <a:pPr/>
              <a:t>73</a:t>
            </a:fld>
            <a:endParaRPr lang="en-US"/>
          </a:p>
        </p:txBody>
      </p:sp>
      <p:sp>
        <p:nvSpPr>
          <p:cNvPr id="36" name="TextBox 35">
            <a:extLst>
              <a:ext uri="{FF2B5EF4-FFF2-40B4-BE49-F238E27FC236}">
                <a16:creationId xmlns:a16="http://schemas.microsoft.com/office/drawing/2014/main" id="{010184DB-B67D-24F4-9CE3-BF1D2D4B128A}"/>
              </a:ext>
            </a:extLst>
          </p:cNvPr>
          <p:cNvSpPr txBox="1"/>
          <p:nvPr/>
        </p:nvSpPr>
        <p:spPr>
          <a:xfrm>
            <a:off x="720656" y="6125234"/>
            <a:ext cx="4642980" cy="400110"/>
          </a:xfrm>
          <a:prstGeom prst="rect">
            <a:avLst/>
          </a:prstGeom>
          <a:noFill/>
        </p:spPr>
        <p:txBody>
          <a:bodyPr wrap="square" rtlCol="0">
            <a:spAutoFit/>
          </a:bodyPr>
          <a:lstStyle/>
          <a:p>
            <a:pPr algn="ctr"/>
            <a:r>
              <a:rPr lang="en-US" sz="2000" dirty="0"/>
              <a:t>Time (seconds)</a:t>
            </a:r>
          </a:p>
        </p:txBody>
      </p:sp>
      <p:grpSp>
        <p:nvGrpSpPr>
          <p:cNvPr id="57" name="Group 56">
            <a:extLst>
              <a:ext uri="{FF2B5EF4-FFF2-40B4-BE49-F238E27FC236}">
                <a16:creationId xmlns:a16="http://schemas.microsoft.com/office/drawing/2014/main" id="{4EA45E95-3D0C-FD27-E2C1-A70E5A0DE811}"/>
              </a:ext>
            </a:extLst>
          </p:cNvPr>
          <p:cNvGrpSpPr/>
          <p:nvPr/>
        </p:nvGrpSpPr>
        <p:grpSpPr>
          <a:xfrm>
            <a:off x="5913114" y="1593686"/>
            <a:ext cx="6087544" cy="4606751"/>
            <a:chOff x="5363252" y="1593686"/>
            <a:chExt cx="6087544" cy="4606751"/>
          </a:xfrm>
        </p:grpSpPr>
        <p:grpSp>
          <p:nvGrpSpPr>
            <p:cNvPr id="38" name="Group 37">
              <a:extLst>
                <a:ext uri="{FF2B5EF4-FFF2-40B4-BE49-F238E27FC236}">
                  <a16:creationId xmlns:a16="http://schemas.microsoft.com/office/drawing/2014/main" id="{15EFBF93-A795-3AB8-8A3D-B63A8F710FAA}"/>
                </a:ext>
              </a:extLst>
            </p:cNvPr>
            <p:cNvGrpSpPr/>
            <p:nvPr/>
          </p:nvGrpSpPr>
          <p:grpSpPr>
            <a:xfrm>
              <a:off x="6516109" y="1593686"/>
              <a:ext cx="4934687" cy="4463396"/>
              <a:chOff x="7306854" y="2187492"/>
              <a:chExt cx="3155677" cy="3339216"/>
            </a:xfrm>
          </p:grpSpPr>
          <p:grpSp>
            <p:nvGrpSpPr>
              <p:cNvPr id="29" name="Group 28">
                <a:extLst>
                  <a:ext uri="{FF2B5EF4-FFF2-40B4-BE49-F238E27FC236}">
                    <a16:creationId xmlns:a16="http://schemas.microsoft.com/office/drawing/2014/main" id="{09211920-219D-FF24-E311-1E7C628B9588}"/>
                  </a:ext>
                </a:extLst>
              </p:cNvPr>
              <p:cNvGrpSpPr/>
              <p:nvPr/>
            </p:nvGrpSpPr>
            <p:grpSpPr>
              <a:xfrm>
                <a:off x="7306854" y="2187492"/>
                <a:ext cx="3155677" cy="3187930"/>
                <a:chOff x="7306854" y="2187492"/>
                <a:chExt cx="3155677" cy="3187930"/>
              </a:xfrm>
            </p:grpSpPr>
            <p:pic>
              <p:nvPicPr>
                <p:cNvPr id="19" name="Picture 18" descr="A blue line with numbers&#10;&#10;Description automatically generated">
                  <a:extLst>
                    <a:ext uri="{FF2B5EF4-FFF2-40B4-BE49-F238E27FC236}">
                      <a16:creationId xmlns:a16="http://schemas.microsoft.com/office/drawing/2014/main" id="{DCF6FB6F-6F6E-BC34-D539-BA9F51AF3371}"/>
                    </a:ext>
                  </a:extLst>
                </p:cNvPr>
                <p:cNvPicPr>
                  <a:picLocks noChangeAspect="1"/>
                </p:cNvPicPr>
                <p:nvPr/>
              </p:nvPicPr>
              <p:blipFill rotWithShape="1">
                <a:blip r:embed="rId4">
                  <a:extLst>
                    <a:ext uri="{28A0092B-C50C-407E-A947-70E740481C1C}">
                      <a14:useLocalDpi xmlns:a14="http://schemas.microsoft.com/office/drawing/2010/main" val="0"/>
                    </a:ext>
                  </a:extLst>
                </a:blip>
                <a:srcRect r="36228" b="-1041"/>
                <a:stretch/>
              </p:blipFill>
              <p:spPr>
                <a:xfrm>
                  <a:off x="7444446" y="2187492"/>
                  <a:ext cx="3018085" cy="3187930"/>
                </a:xfrm>
                <a:prstGeom prst="rect">
                  <a:avLst/>
                </a:prstGeom>
              </p:spPr>
            </p:pic>
            <p:sp>
              <p:nvSpPr>
                <p:cNvPr id="28" name="TextBox 27">
                  <a:extLst>
                    <a:ext uri="{FF2B5EF4-FFF2-40B4-BE49-F238E27FC236}">
                      <a16:creationId xmlns:a16="http://schemas.microsoft.com/office/drawing/2014/main" id="{AE9EDC3D-DD86-813E-12D1-896E7DEE53DA}"/>
                    </a:ext>
                  </a:extLst>
                </p:cNvPr>
                <p:cNvSpPr txBox="1"/>
                <p:nvPr/>
              </p:nvSpPr>
              <p:spPr>
                <a:xfrm rot="16200000">
                  <a:off x="7239047" y="3577189"/>
                  <a:ext cx="535724" cy="400110"/>
                </a:xfrm>
                <a:prstGeom prst="rect">
                  <a:avLst/>
                </a:prstGeom>
                <a:noFill/>
              </p:spPr>
              <p:txBody>
                <a:bodyPr wrap="none" rtlCol="0">
                  <a:spAutoFit/>
                </a:bodyPr>
                <a:lstStyle/>
                <a:p>
                  <a:r>
                    <a:rPr lang="en-US" sz="2000" dirty="0"/>
                    <a:t>mV</a:t>
                  </a:r>
                </a:p>
              </p:txBody>
            </p:sp>
          </p:grpSp>
          <p:sp>
            <p:nvSpPr>
              <p:cNvPr id="37" name="TextBox 36">
                <a:extLst>
                  <a:ext uri="{FF2B5EF4-FFF2-40B4-BE49-F238E27FC236}">
                    <a16:creationId xmlns:a16="http://schemas.microsoft.com/office/drawing/2014/main" id="{BF8D7C4E-8590-2143-19B9-40B305185162}"/>
                  </a:ext>
                </a:extLst>
              </p:cNvPr>
              <p:cNvSpPr txBox="1"/>
              <p:nvPr/>
            </p:nvSpPr>
            <p:spPr>
              <a:xfrm>
                <a:off x="7444446" y="5227372"/>
                <a:ext cx="3018085" cy="299336"/>
              </a:xfrm>
              <a:prstGeom prst="rect">
                <a:avLst/>
              </a:prstGeom>
              <a:noFill/>
            </p:spPr>
            <p:txBody>
              <a:bodyPr wrap="square" rtlCol="0">
                <a:spAutoFit/>
              </a:bodyPr>
              <a:lstStyle/>
              <a:p>
                <a:pPr algn="ctr"/>
                <a:r>
                  <a:rPr lang="en-US" sz="2000" dirty="0"/>
                  <a:t>Time (seconds)</a:t>
                </a:r>
              </a:p>
            </p:txBody>
          </p:sp>
        </p:grpSp>
        <p:sp>
          <p:nvSpPr>
            <p:cNvPr id="50" name="Oval 49">
              <a:extLst>
                <a:ext uri="{FF2B5EF4-FFF2-40B4-BE49-F238E27FC236}">
                  <a16:creationId xmlns:a16="http://schemas.microsoft.com/office/drawing/2014/main" id="{06C386E2-AA93-4427-C048-E57BADE9A917}"/>
                </a:ext>
              </a:extLst>
            </p:cNvPr>
            <p:cNvSpPr/>
            <p:nvPr/>
          </p:nvSpPr>
          <p:spPr>
            <a:xfrm>
              <a:off x="8498466" y="4705014"/>
              <a:ext cx="246856" cy="246856"/>
            </a:xfrm>
            <a:prstGeom prst="ellipse">
              <a:avLst/>
            </a:prstGeom>
            <a:solidFill>
              <a:srgbClr val="097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D5E6D65-BECA-255A-76DE-E3D6EA76843B}"/>
                </a:ext>
              </a:extLst>
            </p:cNvPr>
            <p:cNvSpPr txBox="1"/>
            <p:nvPr/>
          </p:nvSpPr>
          <p:spPr>
            <a:xfrm>
              <a:off x="5363252" y="5554106"/>
              <a:ext cx="909223" cy="646331"/>
            </a:xfrm>
            <a:prstGeom prst="rect">
              <a:avLst/>
            </a:prstGeom>
            <a:noFill/>
            <a:ln>
              <a:solidFill>
                <a:srgbClr val="09770D"/>
              </a:solidFill>
            </a:ln>
          </p:spPr>
          <p:txBody>
            <a:bodyPr wrap="none" rtlCol="0">
              <a:spAutoFit/>
            </a:bodyPr>
            <a:lstStyle/>
            <a:p>
              <a:pPr algn="ctr"/>
              <a:r>
                <a:rPr lang="en-US" i="1" dirty="0"/>
                <a:t>TH =</a:t>
              </a:r>
            </a:p>
            <a:p>
              <a:pPr algn="ctr"/>
              <a:r>
                <a:rPr lang="en-US" i="1" dirty="0"/>
                <a:t> -39 mV</a:t>
              </a:r>
            </a:p>
          </p:txBody>
        </p:sp>
        <p:cxnSp>
          <p:nvCxnSpPr>
            <p:cNvPr id="52" name="Straight Arrow Connector 51">
              <a:extLst>
                <a:ext uri="{FF2B5EF4-FFF2-40B4-BE49-F238E27FC236}">
                  <a16:creationId xmlns:a16="http://schemas.microsoft.com/office/drawing/2014/main" id="{55A20BB9-70E2-D98F-E8A4-9D37791DE706}"/>
                </a:ext>
              </a:extLst>
            </p:cNvPr>
            <p:cNvCxnSpPr>
              <a:cxnSpLocks/>
              <a:stCxn id="50" idx="3"/>
              <a:endCxn id="51" idx="3"/>
            </p:cNvCxnSpPr>
            <p:nvPr/>
          </p:nvCxnSpPr>
          <p:spPr>
            <a:xfrm flipH="1">
              <a:off x="6272475" y="4915719"/>
              <a:ext cx="2262142" cy="961553"/>
            </a:xfrm>
            <a:prstGeom prst="straightConnector1">
              <a:avLst/>
            </a:prstGeom>
            <a:ln w="9525">
              <a:solidFill>
                <a:srgbClr val="09770D"/>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747FC499-FE55-8AA0-6B6A-6B5D8690406C}"/>
              </a:ext>
            </a:extLst>
          </p:cNvPr>
          <p:cNvSpPr/>
          <p:nvPr/>
        </p:nvSpPr>
        <p:spPr>
          <a:xfrm>
            <a:off x="9120336" y="3861048"/>
            <a:ext cx="370284" cy="123428"/>
          </a:xfrm>
          <a:prstGeom prst="ellipse">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00080"/>
              </a:solidFill>
            </a:endParaRPr>
          </a:p>
        </p:txBody>
      </p:sp>
      <p:cxnSp>
        <p:nvCxnSpPr>
          <p:cNvPr id="62" name="Straight Arrow Connector 61">
            <a:extLst>
              <a:ext uri="{FF2B5EF4-FFF2-40B4-BE49-F238E27FC236}">
                <a16:creationId xmlns:a16="http://schemas.microsoft.com/office/drawing/2014/main" id="{0588ED5E-7391-1E2C-48DC-E9ACF76F167F}"/>
              </a:ext>
            </a:extLst>
          </p:cNvPr>
          <p:cNvCxnSpPr>
            <a:cxnSpLocks/>
            <a:stCxn id="60" idx="2"/>
            <a:endCxn id="66" idx="3"/>
          </p:cNvCxnSpPr>
          <p:nvPr/>
        </p:nvCxnSpPr>
        <p:spPr>
          <a:xfrm flipH="1">
            <a:off x="7081607" y="3922762"/>
            <a:ext cx="2038729" cy="555329"/>
          </a:xfrm>
          <a:prstGeom prst="straightConnector1">
            <a:avLst/>
          </a:prstGeom>
          <a:ln w="9525">
            <a:solidFill>
              <a:srgbClr val="80008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FF69D7B-916B-3389-4F35-C64D4EDDBFA8}"/>
              </a:ext>
            </a:extLst>
          </p:cNvPr>
          <p:cNvSpPr txBox="1"/>
          <p:nvPr/>
        </p:nvSpPr>
        <p:spPr>
          <a:xfrm>
            <a:off x="5653844" y="4154925"/>
            <a:ext cx="1427763" cy="646331"/>
          </a:xfrm>
          <a:prstGeom prst="rect">
            <a:avLst/>
          </a:prstGeom>
          <a:noFill/>
          <a:ln>
            <a:solidFill>
              <a:srgbClr val="800080"/>
            </a:solidFill>
          </a:ln>
        </p:spPr>
        <p:txBody>
          <a:bodyPr wrap="none" rtlCol="0">
            <a:spAutoFit/>
          </a:bodyPr>
          <a:lstStyle/>
          <a:p>
            <a:pPr algn="ctr"/>
            <a:r>
              <a:rPr lang="en-US" i="1" dirty="0" err="1"/>
              <a:t>max_depol</a:t>
            </a:r>
            <a:r>
              <a:rPr lang="en-US" i="1" dirty="0"/>
              <a:t> =</a:t>
            </a:r>
          </a:p>
          <a:p>
            <a:pPr algn="ctr"/>
            <a:r>
              <a:rPr lang="en-US" i="1" dirty="0"/>
              <a:t>377.4 mV/</a:t>
            </a:r>
            <a:r>
              <a:rPr lang="en-US" i="1" dirty="0" err="1"/>
              <a:t>ms</a:t>
            </a:r>
            <a:endParaRPr lang="en-US" i="1" dirty="0"/>
          </a:p>
        </p:txBody>
      </p:sp>
      <p:sp>
        <p:nvSpPr>
          <p:cNvPr id="68" name="Left Bracket 67">
            <a:extLst>
              <a:ext uri="{FF2B5EF4-FFF2-40B4-BE49-F238E27FC236}">
                <a16:creationId xmlns:a16="http://schemas.microsoft.com/office/drawing/2014/main" id="{A72D4EAB-C68A-D186-73DB-26E28FCCF33D}"/>
              </a:ext>
            </a:extLst>
          </p:cNvPr>
          <p:cNvSpPr/>
          <p:nvPr/>
        </p:nvSpPr>
        <p:spPr>
          <a:xfrm>
            <a:off x="8464026" y="2245206"/>
            <a:ext cx="841451" cy="2459808"/>
          </a:xfrm>
          <a:prstGeom prst="leftBracket">
            <a:avLst/>
          </a:prstGeom>
          <a:ln w="9525">
            <a:solidFill>
              <a:srgbClr val="CC5D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BD51A621-0085-5059-F3F8-D473F78B6378}"/>
              </a:ext>
            </a:extLst>
          </p:cNvPr>
          <p:cNvCxnSpPr>
            <a:cxnSpLocks/>
            <a:endCxn id="73" idx="3"/>
          </p:cNvCxnSpPr>
          <p:nvPr/>
        </p:nvCxnSpPr>
        <p:spPr>
          <a:xfrm flipH="1" flipV="1">
            <a:off x="6968209" y="3151945"/>
            <a:ext cx="1495817" cy="360082"/>
          </a:xfrm>
          <a:prstGeom prst="straightConnector1">
            <a:avLst/>
          </a:prstGeom>
          <a:ln w="9525">
            <a:solidFill>
              <a:srgbClr val="CC5DB7"/>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59FC18F-F539-EDA7-94E4-E72420152E32}"/>
              </a:ext>
            </a:extLst>
          </p:cNvPr>
          <p:cNvSpPr txBox="1"/>
          <p:nvPr/>
        </p:nvSpPr>
        <p:spPr>
          <a:xfrm>
            <a:off x="5767239" y="2828779"/>
            <a:ext cx="1200970" cy="646331"/>
          </a:xfrm>
          <a:prstGeom prst="rect">
            <a:avLst/>
          </a:prstGeom>
          <a:noFill/>
          <a:ln>
            <a:solidFill>
              <a:srgbClr val="CC5DB7"/>
            </a:solidFill>
          </a:ln>
        </p:spPr>
        <p:txBody>
          <a:bodyPr wrap="none" rtlCol="0">
            <a:spAutoFit/>
          </a:bodyPr>
          <a:lstStyle/>
          <a:p>
            <a:pPr algn="ctr"/>
            <a:r>
              <a:rPr lang="en-US" i="1" dirty="0" err="1"/>
              <a:t>AP_heigth</a:t>
            </a:r>
            <a:r>
              <a:rPr lang="en-US" i="1" dirty="0"/>
              <a:t> </a:t>
            </a:r>
          </a:p>
          <a:p>
            <a:pPr algn="ctr"/>
            <a:r>
              <a:rPr lang="en-US" i="1" dirty="0"/>
              <a:t>= 92.2 mV</a:t>
            </a:r>
          </a:p>
        </p:txBody>
      </p:sp>
      <p:sp>
        <p:nvSpPr>
          <p:cNvPr id="79" name="Oval 78">
            <a:extLst>
              <a:ext uri="{FF2B5EF4-FFF2-40B4-BE49-F238E27FC236}">
                <a16:creationId xmlns:a16="http://schemas.microsoft.com/office/drawing/2014/main" id="{64F352A7-F7E7-CA02-F72D-85C5F860BD65}"/>
              </a:ext>
            </a:extLst>
          </p:cNvPr>
          <p:cNvSpPr/>
          <p:nvPr/>
        </p:nvSpPr>
        <p:spPr>
          <a:xfrm>
            <a:off x="9552384" y="3212976"/>
            <a:ext cx="370284" cy="123428"/>
          </a:xfrm>
          <a:prstGeom prst="ellipse">
            <a:avLst/>
          </a:prstGeom>
          <a:solidFill>
            <a:srgbClr val="00DAA2"/>
          </a:solidFill>
          <a:ln>
            <a:solidFill>
              <a:srgbClr val="00DA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00080"/>
              </a:solidFill>
            </a:endParaRPr>
          </a:p>
        </p:txBody>
      </p:sp>
      <p:cxnSp>
        <p:nvCxnSpPr>
          <p:cNvPr id="80" name="Straight Arrow Connector 79">
            <a:extLst>
              <a:ext uri="{FF2B5EF4-FFF2-40B4-BE49-F238E27FC236}">
                <a16:creationId xmlns:a16="http://schemas.microsoft.com/office/drawing/2014/main" id="{4C8A4D7C-9E24-B330-BC06-FE7CF34390E5}"/>
              </a:ext>
            </a:extLst>
          </p:cNvPr>
          <p:cNvCxnSpPr>
            <a:cxnSpLocks/>
            <a:stCxn id="79" idx="7"/>
            <a:endCxn id="84" idx="1"/>
          </p:cNvCxnSpPr>
          <p:nvPr/>
        </p:nvCxnSpPr>
        <p:spPr>
          <a:xfrm flipV="1">
            <a:off x="9868441" y="2808552"/>
            <a:ext cx="727697" cy="422500"/>
          </a:xfrm>
          <a:prstGeom prst="straightConnector1">
            <a:avLst/>
          </a:prstGeom>
          <a:ln w="9525">
            <a:solidFill>
              <a:srgbClr val="00DAA2"/>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0898A78-E758-50F4-CD5E-42DC37C9CB22}"/>
              </a:ext>
            </a:extLst>
          </p:cNvPr>
          <p:cNvSpPr txBox="1"/>
          <p:nvPr/>
        </p:nvSpPr>
        <p:spPr>
          <a:xfrm>
            <a:off x="10596138" y="2485386"/>
            <a:ext cx="1381276" cy="646331"/>
          </a:xfrm>
          <a:prstGeom prst="rect">
            <a:avLst/>
          </a:prstGeom>
          <a:noFill/>
          <a:ln>
            <a:solidFill>
              <a:srgbClr val="00DAA2"/>
            </a:solidFill>
          </a:ln>
        </p:spPr>
        <p:txBody>
          <a:bodyPr wrap="none" rtlCol="0">
            <a:spAutoFit/>
          </a:bodyPr>
          <a:lstStyle/>
          <a:p>
            <a:pPr algn="ctr"/>
            <a:r>
              <a:rPr lang="en-US" i="1" dirty="0" err="1"/>
              <a:t>max_repol</a:t>
            </a:r>
            <a:r>
              <a:rPr lang="en-US" i="1" dirty="0"/>
              <a:t> =</a:t>
            </a:r>
          </a:p>
          <a:p>
            <a:pPr algn="ctr"/>
            <a:r>
              <a:rPr lang="en-US" i="1" dirty="0"/>
              <a:t>-91.4 mV/</a:t>
            </a:r>
            <a:r>
              <a:rPr lang="en-US" i="1" dirty="0" err="1"/>
              <a:t>ms</a:t>
            </a:r>
            <a:endParaRPr lang="en-US" i="1" dirty="0"/>
          </a:p>
        </p:txBody>
      </p:sp>
      <p:cxnSp>
        <p:nvCxnSpPr>
          <p:cNvPr id="93" name="Straight Arrow Connector 92">
            <a:extLst>
              <a:ext uri="{FF2B5EF4-FFF2-40B4-BE49-F238E27FC236}">
                <a16:creationId xmlns:a16="http://schemas.microsoft.com/office/drawing/2014/main" id="{06373963-C7A9-F29D-AF34-796386428F79}"/>
              </a:ext>
            </a:extLst>
          </p:cNvPr>
          <p:cNvCxnSpPr>
            <a:cxnSpLocks/>
          </p:cNvCxnSpPr>
          <p:nvPr/>
        </p:nvCxnSpPr>
        <p:spPr>
          <a:xfrm>
            <a:off x="9395076" y="3645024"/>
            <a:ext cx="408704" cy="0"/>
          </a:xfrm>
          <a:prstGeom prst="straightConnector1">
            <a:avLst/>
          </a:prstGeom>
          <a:ln w="38100">
            <a:solidFill>
              <a:srgbClr val="FF177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797B328B-4809-0E36-5085-7670EADE6E6E}"/>
              </a:ext>
            </a:extLst>
          </p:cNvPr>
          <p:cNvCxnSpPr>
            <a:cxnSpLocks/>
          </p:cNvCxnSpPr>
          <p:nvPr/>
        </p:nvCxnSpPr>
        <p:spPr>
          <a:xfrm>
            <a:off x="9552384" y="3645024"/>
            <a:ext cx="1043754" cy="277738"/>
          </a:xfrm>
          <a:prstGeom prst="bentConnector3">
            <a:avLst>
              <a:gd name="adj1" fmla="val 5400"/>
            </a:avLst>
          </a:prstGeom>
          <a:ln>
            <a:solidFill>
              <a:srgbClr val="FF177D"/>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C524018-A540-3A8C-D577-A0A3584C85DF}"/>
              </a:ext>
            </a:extLst>
          </p:cNvPr>
          <p:cNvSpPr txBox="1"/>
          <p:nvPr/>
        </p:nvSpPr>
        <p:spPr>
          <a:xfrm>
            <a:off x="10581626" y="3599596"/>
            <a:ext cx="1445396" cy="646331"/>
          </a:xfrm>
          <a:prstGeom prst="rect">
            <a:avLst/>
          </a:prstGeom>
          <a:noFill/>
          <a:ln>
            <a:solidFill>
              <a:srgbClr val="FF177D"/>
            </a:solidFill>
          </a:ln>
        </p:spPr>
        <p:txBody>
          <a:bodyPr wrap="none" rtlCol="0">
            <a:spAutoFit/>
          </a:bodyPr>
          <a:lstStyle/>
          <a:p>
            <a:pPr algn="ctr"/>
            <a:r>
              <a:rPr lang="en-US" i="1" dirty="0" err="1"/>
              <a:t>AP_halfwidth</a:t>
            </a:r>
            <a:endParaRPr lang="en-US" i="1" dirty="0"/>
          </a:p>
          <a:p>
            <a:pPr algn="ctr"/>
            <a:r>
              <a:rPr lang="en-US" i="1" dirty="0"/>
              <a:t> = 0.91 </a:t>
            </a:r>
            <a:r>
              <a:rPr lang="en-US" i="1" dirty="0" err="1"/>
              <a:t>ms</a:t>
            </a:r>
            <a:endParaRPr lang="en-US" i="1" dirty="0"/>
          </a:p>
        </p:txBody>
      </p:sp>
      <p:sp>
        <p:nvSpPr>
          <p:cNvPr id="3" name="TextBox 2">
            <a:extLst>
              <a:ext uri="{FF2B5EF4-FFF2-40B4-BE49-F238E27FC236}">
                <a16:creationId xmlns:a16="http://schemas.microsoft.com/office/drawing/2014/main" id="{02297F89-320D-89A9-B51A-749D03A8B112}"/>
              </a:ext>
            </a:extLst>
          </p:cNvPr>
          <p:cNvSpPr txBox="1"/>
          <p:nvPr/>
        </p:nvSpPr>
        <p:spPr>
          <a:xfrm>
            <a:off x="8002989" y="1282643"/>
            <a:ext cx="4142544" cy="461665"/>
          </a:xfrm>
          <a:prstGeom prst="rect">
            <a:avLst/>
          </a:prstGeom>
          <a:noFill/>
        </p:spPr>
        <p:txBody>
          <a:bodyPr wrap="none" rtlCol="0">
            <a:spAutoFit/>
          </a:bodyPr>
          <a:lstStyle/>
          <a:p>
            <a:r>
              <a:rPr lang="en-US" sz="2400" u="sng" dirty="0"/>
              <a:t>Action potential (AP) properties</a:t>
            </a:r>
          </a:p>
        </p:txBody>
      </p:sp>
      <p:grpSp>
        <p:nvGrpSpPr>
          <p:cNvPr id="17" name="Group 16">
            <a:extLst>
              <a:ext uri="{FF2B5EF4-FFF2-40B4-BE49-F238E27FC236}">
                <a16:creationId xmlns:a16="http://schemas.microsoft.com/office/drawing/2014/main" id="{515C5BC4-BDA0-B99F-D8B7-763AE11D1C8C}"/>
              </a:ext>
            </a:extLst>
          </p:cNvPr>
          <p:cNvGrpSpPr/>
          <p:nvPr/>
        </p:nvGrpSpPr>
        <p:grpSpPr>
          <a:xfrm>
            <a:off x="856051" y="1493198"/>
            <a:ext cx="5967966" cy="2109434"/>
            <a:chOff x="856051" y="1493198"/>
            <a:chExt cx="5967966" cy="2109434"/>
          </a:xfrm>
        </p:grpSpPr>
        <p:sp>
          <p:nvSpPr>
            <p:cNvPr id="18" name="Rectangle 17">
              <a:extLst>
                <a:ext uri="{FF2B5EF4-FFF2-40B4-BE49-F238E27FC236}">
                  <a16:creationId xmlns:a16="http://schemas.microsoft.com/office/drawing/2014/main" id="{177EE617-EAE7-2EDB-F833-371C4FC49E0A}"/>
                </a:ext>
              </a:extLst>
            </p:cNvPr>
            <p:cNvSpPr/>
            <p:nvPr/>
          </p:nvSpPr>
          <p:spPr>
            <a:xfrm>
              <a:off x="1559495" y="3428999"/>
              <a:ext cx="324033" cy="173633"/>
            </a:xfrm>
            <a:prstGeom prst="rect">
              <a:avLst/>
            </a:prstGeom>
            <a:noFill/>
            <a:ln w="38100">
              <a:solidFill>
                <a:srgbClr val="B4D8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977376C-66BC-0FFB-94BF-DDBB64698149}"/>
                </a:ext>
              </a:extLst>
            </p:cNvPr>
            <p:cNvSpPr txBox="1"/>
            <p:nvPr/>
          </p:nvSpPr>
          <p:spPr>
            <a:xfrm>
              <a:off x="856051" y="1493198"/>
              <a:ext cx="2851165" cy="369332"/>
            </a:xfrm>
            <a:prstGeom prst="rect">
              <a:avLst/>
            </a:prstGeom>
            <a:noFill/>
            <a:ln>
              <a:solidFill>
                <a:srgbClr val="B4D800"/>
              </a:solidFill>
            </a:ln>
          </p:spPr>
          <p:txBody>
            <a:bodyPr wrap="none" rtlCol="0">
              <a:spAutoFit/>
            </a:bodyPr>
            <a:lstStyle/>
            <a:p>
              <a:r>
                <a:rPr lang="en-US" i="1" dirty="0" err="1"/>
                <a:t>resting_potential</a:t>
              </a:r>
              <a:r>
                <a:rPr lang="en-US" i="1" dirty="0"/>
                <a:t> = -74.3 mV</a:t>
              </a:r>
            </a:p>
          </p:txBody>
        </p:sp>
        <p:cxnSp>
          <p:nvCxnSpPr>
            <p:cNvPr id="22" name="Straight Arrow Connector 21">
              <a:extLst>
                <a:ext uri="{FF2B5EF4-FFF2-40B4-BE49-F238E27FC236}">
                  <a16:creationId xmlns:a16="http://schemas.microsoft.com/office/drawing/2014/main" id="{0F101E9F-6FD7-9B6A-AFAB-F7DB04CCA71F}"/>
                </a:ext>
              </a:extLst>
            </p:cNvPr>
            <p:cNvCxnSpPr>
              <a:cxnSpLocks/>
              <a:endCxn id="18" idx="0"/>
            </p:cNvCxnSpPr>
            <p:nvPr/>
          </p:nvCxnSpPr>
          <p:spPr>
            <a:xfrm>
              <a:off x="1595862" y="1862530"/>
              <a:ext cx="125650" cy="1566469"/>
            </a:xfrm>
            <a:prstGeom prst="straightConnector1">
              <a:avLst/>
            </a:prstGeom>
            <a:ln w="9525">
              <a:solidFill>
                <a:srgbClr val="B4D8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6C9898E-A171-3F2B-1724-53F338AF4236}"/>
                </a:ext>
              </a:extLst>
            </p:cNvPr>
            <p:cNvSpPr txBox="1"/>
            <p:nvPr/>
          </p:nvSpPr>
          <p:spPr>
            <a:xfrm>
              <a:off x="1991544" y="1941498"/>
              <a:ext cx="2791149" cy="369332"/>
            </a:xfrm>
            <a:prstGeom prst="rect">
              <a:avLst/>
            </a:prstGeom>
            <a:noFill/>
            <a:ln>
              <a:solidFill>
                <a:srgbClr val="ED7D00"/>
              </a:solidFill>
            </a:ln>
          </p:spPr>
          <p:txBody>
            <a:bodyPr wrap="none" rtlCol="0">
              <a:spAutoFit/>
            </a:bodyPr>
            <a:lstStyle/>
            <a:p>
              <a:r>
                <a:rPr lang="en-US" dirty="0">
                  <a:solidFill>
                    <a:srgbClr val="ED7D00"/>
                  </a:solidFill>
                </a:rPr>
                <a:t>*      *.     *.       *	  *        *</a:t>
              </a:r>
            </a:p>
          </p:txBody>
        </p:sp>
        <p:cxnSp>
          <p:nvCxnSpPr>
            <p:cNvPr id="25" name="Straight Arrow Connector 24">
              <a:extLst>
                <a:ext uri="{FF2B5EF4-FFF2-40B4-BE49-F238E27FC236}">
                  <a16:creationId xmlns:a16="http://schemas.microsoft.com/office/drawing/2014/main" id="{4FD4D914-E3B6-A5F7-3AFD-96D67B9E1E4B}"/>
                </a:ext>
              </a:extLst>
            </p:cNvPr>
            <p:cNvCxnSpPr>
              <a:cxnSpLocks/>
              <a:stCxn id="24" idx="3"/>
              <a:endCxn id="30" idx="1"/>
            </p:cNvCxnSpPr>
            <p:nvPr/>
          </p:nvCxnSpPr>
          <p:spPr>
            <a:xfrm flipV="1">
              <a:off x="4782693" y="2117311"/>
              <a:ext cx="444092" cy="8853"/>
            </a:xfrm>
            <a:prstGeom prst="straightConnector1">
              <a:avLst/>
            </a:prstGeom>
            <a:ln w="9525">
              <a:solidFill>
                <a:srgbClr val="ED7D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A35E504-9783-6EEC-1191-DE035166C271}"/>
                </a:ext>
              </a:extLst>
            </p:cNvPr>
            <p:cNvSpPr txBox="1"/>
            <p:nvPr/>
          </p:nvSpPr>
          <p:spPr>
            <a:xfrm>
              <a:off x="5226785" y="1932645"/>
              <a:ext cx="1597232" cy="369332"/>
            </a:xfrm>
            <a:prstGeom prst="rect">
              <a:avLst/>
            </a:prstGeom>
            <a:noFill/>
            <a:ln>
              <a:solidFill>
                <a:srgbClr val="ED7D00"/>
              </a:solidFill>
            </a:ln>
          </p:spPr>
          <p:txBody>
            <a:bodyPr wrap="none" rtlCol="0">
              <a:spAutoFit/>
            </a:bodyPr>
            <a:lstStyle/>
            <a:p>
              <a:r>
                <a:rPr lang="en-US" i="1" dirty="0" err="1"/>
                <a:t>max_spikes</a:t>
              </a:r>
              <a:r>
                <a:rPr lang="en-US" i="1" dirty="0"/>
                <a:t> = 6</a:t>
              </a:r>
            </a:p>
          </p:txBody>
        </p:sp>
      </p:grpSp>
    </p:spTree>
    <p:extLst>
      <p:ext uri="{BB962C8B-B14F-4D97-AF65-F5344CB8AC3E}">
        <p14:creationId xmlns:p14="http://schemas.microsoft.com/office/powerpoint/2010/main" val="2826618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844824"/>
            <a:ext cx="10515600" cy="4332139"/>
          </a:xfrm>
        </p:spPr>
        <p:txBody>
          <a:bodyPr/>
          <a:lstStyle/>
          <a:p>
            <a:r>
              <a:rPr lang="en-US" dirty="0"/>
              <a:t>Use Pandas to explore the neural data</a:t>
            </a:r>
          </a:p>
          <a:p>
            <a:r>
              <a:rPr lang="en-US" dirty="0"/>
              <a:t>Submit a PR for Issue #2 on GitHub</a:t>
            </a:r>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74</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pandas_intro</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11487807" cy="953312"/>
          </a:xfrm>
        </p:spPr>
        <p:txBody>
          <a:bodyPr>
            <a:normAutofit fontScale="90000"/>
          </a:bodyPr>
          <a:lstStyle/>
          <a:p>
            <a:r>
              <a:rPr lang="en-US" b="1" dirty="0"/>
              <a:t>Hands-on</a:t>
            </a:r>
            <a:br>
              <a:rPr lang="en-US" b="1" dirty="0"/>
            </a:br>
            <a:r>
              <a:rPr lang="en-US" sz="3600" dirty="0"/>
              <a:t>Let’s have a look at the neural data</a:t>
            </a:r>
            <a:endParaRPr lang="en-CH" sz="3600" dirty="0"/>
          </a:p>
        </p:txBody>
      </p:sp>
    </p:spTree>
    <p:extLst>
      <p:ext uri="{BB962C8B-B14F-4D97-AF65-F5344CB8AC3E}">
        <p14:creationId xmlns:p14="http://schemas.microsoft.com/office/powerpoint/2010/main" val="197857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401118"/>
            <a:ext cx="10515600" cy="2055763"/>
          </a:xfrm>
        </p:spPr>
        <p:txBody>
          <a:bodyPr>
            <a:normAutofit/>
          </a:bodyPr>
          <a:lstStyle/>
          <a:p>
            <a:pPr algn="ctr"/>
            <a:r>
              <a:rPr lang="en-CH" sz="5400" dirty="0"/>
              <a:t>TABULAR DATA OPERATIONS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75</a:t>
            </a:fld>
            <a:endParaRPr lang="en-US"/>
          </a:p>
        </p:txBody>
      </p:sp>
    </p:spTree>
    <p:extLst>
      <p:ext uri="{BB962C8B-B14F-4D97-AF65-F5344CB8AC3E}">
        <p14:creationId xmlns:p14="http://schemas.microsoft.com/office/powerpoint/2010/main" val="729820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8B26-AA3E-8DDB-A57D-79B4C60BB0E0}"/>
              </a:ext>
            </a:extLst>
          </p:cNvPr>
          <p:cNvSpPr>
            <a:spLocks noGrp="1"/>
          </p:cNvSpPr>
          <p:nvPr>
            <p:ph type="title"/>
          </p:nvPr>
        </p:nvSpPr>
        <p:spPr/>
        <p:txBody>
          <a:bodyPr>
            <a:normAutofit/>
          </a:bodyPr>
          <a:lstStyle/>
          <a:p>
            <a:r>
              <a:rPr lang="en-CH" dirty="0"/>
              <a:t>Common operations on tabular data</a:t>
            </a:r>
          </a:p>
        </p:txBody>
      </p:sp>
      <p:sp>
        <p:nvSpPr>
          <p:cNvPr id="3" name="Content Placeholder 2">
            <a:extLst>
              <a:ext uri="{FF2B5EF4-FFF2-40B4-BE49-F238E27FC236}">
                <a16:creationId xmlns:a16="http://schemas.microsoft.com/office/drawing/2014/main" id="{A7AD826D-7398-1F2E-5316-C88A80DC583C}"/>
              </a:ext>
            </a:extLst>
          </p:cNvPr>
          <p:cNvSpPr>
            <a:spLocks noGrp="1"/>
          </p:cNvSpPr>
          <p:nvPr>
            <p:ph idx="1"/>
          </p:nvPr>
        </p:nvSpPr>
        <p:spPr/>
        <p:txBody>
          <a:bodyPr>
            <a:normAutofit fontScale="92500" lnSpcReduction="10000"/>
          </a:bodyPr>
          <a:lstStyle/>
          <a:p>
            <a:r>
              <a:rPr lang="en-CH" dirty="0"/>
              <a:t>Tabular data has additional needs compared to arrays. Understanding how to vectorize these operations is critical for handling them</a:t>
            </a:r>
          </a:p>
          <a:p>
            <a:endParaRPr lang="en-CH" dirty="0"/>
          </a:p>
          <a:p>
            <a:r>
              <a:rPr lang="en-CH" dirty="0"/>
              <a:t>Combine information across tables (</a:t>
            </a:r>
            <a:r>
              <a:rPr lang="en-CH" b="1" dirty="0"/>
              <a:t>join, anti-join</a:t>
            </a:r>
            <a:r>
              <a:rPr lang="en-CH" dirty="0"/>
              <a:t>)</a:t>
            </a:r>
          </a:p>
          <a:p>
            <a:pPr lvl="1"/>
            <a:r>
              <a:rPr lang="en-CH" b="1" dirty="0"/>
              <a:t>Join</a:t>
            </a:r>
            <a:r>
              <a:rPr lang="en-CH" dirty="0"/>
              <a:t>: e.g., combine table with experiments results with table with experiments metadata (date, location, experimenter, free-form notes, …)</a:t>
            </a:r>
          </a:p>
          <a:p>
            <a:pPr lvl="1"/>
            <a:r>
              <a:rPr lang="en-CH" b="1" dirty="0"/>
              <a:t>Anti-join</a:t>
            </a:r>
            <a:r>
              <a:rPr lang="en-CH" dirty="0"/>
              <a:t>: e.g. student compiles list of outliers, exclude them from t</a:t>
            </a:r>
            <a:r>
              <a:rPr lang="en-US" dirty="0"/>
              <a:t>h</a:t>
            </a:r>
            <a:r>
              <a:rPr lang="en-CH" dirty="0"/>
              <a:t>e table of experiments to analyze</a:t>
            </a:r>
          </a:p>
          <a:p>
            <a:r>
              <a:rPr lang="en-CH" dirty="0"/>
              <a:t>Summary tables (</a:t>
            </a:r>
            <a:r>
              <a:rPr lang="en-CH" b="1" dirty="0"/>
              <a:t>split-apply-combine</a:t>
            </a:r>
            <a:r>
              <a:rPr lang="en-CH" dirty="0"/>
              <a:t>)</a:t>
            </a:r>
          </a:p>
          <a:p>
            <a:pPr lvl="1"/>
            <a:r>
              <a:rPr lang="en-CH" dirty="0"/>
              <a:t>E.g., compute average measurement and standard deviation by experimental condition and treatment dosage</a:t>
            </a:r>
          </a:p>
          <a:p>
            <a:r>
              <a:rPr lang="en-CH" dirty="0"/>
              <a:t>Window functions to vectorize complex computations over groups</a:t>
            </a:r>
          </a:p>
          <a:p>
            <a:pPr lvl="1"/>
            <a:r>
              <a:rPr lang="en-CH" dirty="0"/>
              <a:t>E.g., compute the time distance between experiments by lab technician</a:t>
            </a:r>
          </a:p>
          <a:p>
            <a:pPr lvl="1"/>
            <a:endParaRPr lang="en-CH" dirty="0"/>
          </a:p>
          <a:p>
            <a:endParaRPr lang="en-CH" dirty="0"/>
          </a:p>
          <a:p>
            <a:endParaRPr lang="en-CH" dirty="0"/>
          </a:p>
        </p:txBody>
      </p:sp>
      <p:sp>
        <p:nvSpPr>
          <p:cNvPr id="4" name="Date Placeholder 3">
            <a:extLst>
              <a:ext uri="{FF2B5EF4-FFF2-40B4-BE49-F238E27FC236}">
                <a16:creationId xmlns:a16="http://schemas.microsoft.com/office/drawing/2014/main" id="{56B68F4C-F306-1554-616F-B427B8D517A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F45D698-512D-E3C5-99DE-02F6EC0CB5D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5B014DE-4921-F4D9-2C51-DBA9A72173F4}"/>
              </a:ext>
            </a:extLst>
          </p:cNvPr>
          <p:cNvSpPr>
            <a:spLocks noGrp="1"/>
          </p:cNvSpPr>
          <p:nvPr>
            <p:ph type="sldNum" sz="quarter" idx="12"/>
          </p:nvPr>
        </p:nvSpPr>
        <p:spPr/>
        <p:txBody>
          <a:bodyPr/>
          <a:lstStyle/>
          <a:p>
            <a:fld id="{EF79ADEA-B933-47CC-A4E9-04E6298B917C}" type="slidenum">
              <a:rPr lang="en-US" smtClean="0"/>
              <a:pPr/>
              <a:t>76</a:t>
            </a:fld>
            <a:endParaRPr lang="en-US"/>
          </a:p>
        </p:txBody>
      </p:sp>
    </p:spTree>
    <p:extLst>
      <p:ext uri="{BB962C8B-B14F-4D97-AF65-F5344CB8AC3E}">
        <p14:creationId xmlns:p14="http://schemas.microsoft.com/office/powerpoint/2010/main" val="405097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Joins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77</a:t>
            </a:fld>
            <a:endParaRPr lang="en-US"/>
          </a:p>
        </p:txBody>
      </p:sp>
    </p:spTree>
    <p:extLst>
      <p:ext uri="{BB962C8B-B14F-4D97-AF65-F5344CB8AC3E}">
        <p14:creationId xmlns:p14="http://schemas.microsoft.com/office/powerpoint/2010/main" val="20717346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7B93-6387-1CDA-0F06-472BF4C91763}"/>
              </a:ext>
            </a:extLst>
          </p:cNvPr>
          <p:cNvSpPr>
            <a:spLocks noGrp="1"/>
          </p:cNvSpPr>
          <p:nvPr>
            <p:ph type="title"/>
          </p:nvPr>
        </p:nvSpPr>
        <p:spPr/>
        <p:txBody>
          <a:bodyPr>
            <a:normAutofit fontScale="90000"/>
          </a:bodyPr>
          <a:lstStyle/>
          <a:p>
            <a:r>
              <a:rPr lang="en-CH" dirty="0"/>
              <a:t>Join operations: combining informations from multiple tables</a:t>
            </a:r>
          </a:p>
        </p:txBody>
      </p:sp>
      <p:sp>
        <p:nvSpPr>
          <p:cNvPr id="3" name="Date Placeholder 2">
            <a:extLst>
              <a:ext uri="{FF2B5EF4-FFF2-40B4-BE49-F238E27FC236}">
                <a16:creationId xmlns:a16="http://schemas.microsoft.com/office/drawing/2014/main" id="{9EDB01E1-4763-9200-EC71-5FD1C1A4ED68}"/>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659204F9-311F-4F7D-FDCA-EC95B4AFEBF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B153DD3-4007-0659-5861-20DC8D936505}"/>
              </a:ext>
            </a:extLst>
          </p:cNvPr>
          <p:cNvSpPr>
            <a:spLocks noGrp="1"/>
          </p:cNvSpPr>
          <p:nvPr>
            <p:ph type="sldNum" sz="quarter" idx="12"/>
          </p:nvPr>
        </p:nvSpPr>
        <p:spPr/>
        <p:txBody>
          <a:bodyPr/>
          <a:lstStyle/>
          <a:p>
            <a:fld id="{EF79ADEA-B933-47CC-A4E9-04E6298B917C}" type="slidenum">
              <a:rPr lang="en-US" smtClean="0"/>
              <a:pPr/>
              <a:t>78</a:t>
            </a:fld>
            <a:endParaRPr lang="en-US"/>
          </a:p>
        </p:txBody>
      </p:sp>
      <p:pic>
        <p:nvPicPr>
          <p:cNvPr id="6" name="Picture 5">
            <a:extLst>
              <a:ext uri="{FF2B5EF4-FFF2-40B4-BE49-F238E27FC236}">
                <a16:creationId xmlns:a16="http://schemas.microsoft.com/office/drawing/2014/main" id="{45891040-58F9-B57C-8DAE-BB174384A54B}"/>
              </a:ext>
            </a:extLst>
          </p:cNvPr>
          <p:cNvPicPr>
            <a:picLocks noChangeAspect="1"/>
          </p:cNvPicPr>
          <p:nvPr/>
        </p:nvPicPr>
        <p:blipFill rotWithShape="1">
          <a:blip r:embed="rId2"/>
          <a:srcRect r="47419"/>
          <a:stretch/>
        </p:blipFill>
        <p:spPr>
          <a:xfrm>
            <a:off x="2209800" y="1277534"/>
            <a:ext cx="2947522" cy="2271604"/>
          </a:xfrm>
          <a:prstGeom prst="rect">
            <a:avLst/>
          </a:prstGeom>
        </p:spPr>
      </p:pic>
      <p:pic>
        <p:nvPicPr>
          <p:cNvPr id="10" name="Picture 9">
            <a:extLst>
              <a:ext uri="{FF2B5EF4-FFF2-40B4-BE49-F238E27FC236}">
                <a16:creationId xmlns:a16="http://schemas.microsoft.com/office/drawing/2014/main" id="{DAD5B50F-CCBF-F520-43BC-F2F21375B859}"/>
              </a:ext>
            </a:extLst>
          </p:cNvPr>
          <p:cNvPicPr>
            <a:picLocks noChangeAspect="1"/>
          </p:cNvPicPr>
          <p:nvPr/>
        </p:nvPicPr>
        <p:blipFill rotWithShape="1">
          <a:blip r:embed="rId2"/>
          <a:srcRect/>
          <a:stretch/>
        </p:blipFill>
        <p:spPr>
          <a:xfrm>
            <a:off x="3407515" y="4047745"/>
            <a:ext cx="5376969" cy="2178921"/>
          </a:xfrm>
          <a:prstGeom prst="rect">
            <a:avLst/>
          </a:prstGeom>
        </p:spPr>
      </p:pic>
      <p:sp>
        <p:nvSpPr>
          <p:cNvPr id="12" name="TextBox 11">
            <a:extLst>
              <a:ext uri="{FF2B5EF4-FFF2-40B4-BE49-F238E27FC236}">
                <a16:creationId xmlns:a16="http://schemas.microsoft.com/office/drawing/2014/main" id="{E54EDEC6-BD29-5DDD-DCCB-6C3098CFD4B2}"/>
              </a:ext>
            </a:extLst>
          </p:cNvPr>
          <p:cNvSpPr txBox="1"/>
          <p:nvPr/>
        </p:nvSpPr>
        <p:spPr>
          <a:xfrm>
            <a:off x="5627948" y="1905505"/>
            <a:ext cx="936104" cy="1015663"/>
          </a:xfrm>
          <a:prstGeom prst="rect">
            <a:avLst/>
          </a:prstGeom>
          <a:noFill/>
        </p:spPr>
        <p:txBody>
          <a:bodyPr wrap="square" rtlCol="0" anchor="ctr">
            <a:spAutoFit/>
          </a:bodyPr>
          <a:lstStyle/>
          <a:p>
            <a:pPr algn="ctr"/>
            <a:r>
              <a:rPr lang="en-CH" sz="6000" dirty="0"/>
              <a:t>+</a:t>
            </a:r>
          </a:p>
        </p:txBody>
      </p:sp>
      <p:sp>
        <p:nvSpPr>
          <p:cNvPr id="13" name="TextBox 12">
            <a:extLst>
              <a:ext uri="{FF2B5EF4-FFF2-40B4-BE49-F238E27FC236}">
                <a16:creationId xmlns:a16="http://schemas.microsoft.com/office/drawing/2014/main" id="{65FC094E-3C05-FC01-D495-D4DBFCB9984D}"/>
              </a:ext>
            </a:extLst>
          </p:cNvPr>
          <p:cNvSpPr txBox="1"/>
          <p:nvPr/>
        </p:nvSpPr>
        <p:spPr>
          <a:xfrm>
            <a:off x="2135560" y="4629373"/>
            <a:ext cx="936104" cy="1015663"/>
          </a:xfrm>
          <a:prstGeom prst="rect">
            <a:avLst/>
          </a:prstGeom>
          <a:noFill/>
        </p:spPr>
        <p:txBody>
          <a:bodyPr wrap="square" rtlCol="0" anchor="ctr">
            <a:spAutoFit/>
          </a:bodyPr>
          <a:lstStyle/>
          <a:p>
            <a:pPr algn="ctr"/>
            <a:r>
              <a:rPr lang="en-CH" sz="6000" dirty="0"/>
              <a:t>=</a:t>
            </a:r>
          </a:p>
        </p:txBody>
      </p:sp>
      <p:pic>
        <p:nvPicPr>
          <p:cNvPr id="8" name="Picture 7">
            <a:extLst>
              <a:ext uri="{FF2B5EF4-FFF2-40B4-BE49-F238E27FC236}">
                <a16:creationId xmlns:a16="http://schemas.microsoft.com/office/drawing/2014/main" id="{8A8F8EFF-6666-F7F3-CD2F-F4F053ACFF7A}"/>
              </a:ext>
            </a:extLst>
          </p:cNvPr>
          <p:cNvPicPr>
            <a:picLocks noChangeAspect="1"/>
          </p:cNvPicPr>
          <p:nvPr/>
        </p:nvPicPr>
        <p:blipFill>
          <a:blip r:embed="rId3"/>
          <a:stretch>
            <a:fillRect/>
          </a:stretch>
        </p:blipFill>
        <p:spPr>
          <a:xfrm>
            <a:off x="7005341" y="1616811"/>
            <a:ext cx="3336388" cy="1593050"/>
          </a:xfrm>
          <a:prstGeom prst="rect">
            <a:avLst/>
          </a:prstGeom>
        </p:spPr>
      </p:pic>
    </p:spTree>
    <p:extLst>
      <p:ext uri="{BB962C8B-B14F-4D97-AF65-F5344CB8AC3E}">
        <p14:creationId xmlns:p14="http://schemas.microsoft.com/office/powerpoint/2010/main" val="18871869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Join operations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79</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err="1">
                <a:latin typeface="Courier New" panose="02070309020205020404" pitchFamily="49" charset="0"/>
                <a:cs typeface="Courier New" panose="02070309020205020404" pitchFamily="49" charset="0"/>
              </a:rPr>
              <a:t>tabular_data</a:t>
            </a:r>
            <a:r>
              <a:rPr lang="en-US" sz="1400" dirty="0">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020_join_operations.ipynb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17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2208310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Join operations</a:t>
            </a:r>
          </a:p>
        </p:txBody>
      </p:sp>
      <p:sp>
        <p:nvSpPr>
          <p:cNvPr id="3" name="Content Placeholder 2">
            <a:extLst>
              <a:ext uri="{FF2B5EF4-FFF2-40B4-BE49-F238E27FC236}">
                <a16:creationId xmlns:a16="http://schemas.microsoft.com/office/drawing/2014/main" id="{8341FE87-BBC4-59B5-6D80-2D99DCA70AD0}"/>
              </a:ext>
            </a:extLst>
          </p:cNvPr>
          <p:cNvSpPr>
            <a:spLocks noGrp="1"/>
          </p:cNvSpPr>
          <p:nvPr>
            <p:ph idx="1"/>
          </p:nvPr>
        </p:nvSpPr>
        <p:spPr/>
        <p:txBody>
          <a:bodyPr/>
          <a:lstStyle/>
          <a:p>
            <a:pPr marL="0" indent="0">
              <a:buNone/>
            </a:pPr>
            <a:r>
              <a:rPr lang="en-CH" dirty="0"/>
              <a:t>Main points:</a:t>
            </a:r>
          </a:p>
          <a:p>
            <a:r>
              <a:rPr lang="en-CH" dirty="0"/>
              <a:t>Join operations can be used to combine two tables using the values of one or m</a:t>
            </a:r>
            <a:r>
              <a:rPr lang="en-US" dirty="0"/>
              <a:t>ore columns</a:t>
            </a:r>
          </a:p>
          <a:p>
            <a:r>
              <a:rPr lang="en-US" dirty="0"/>
              <a:t>Different types of join:</a:t>
            </a:r>
          </a:p>
          <a:p>
            <a:pPr lvl="1"/>
            <a:r>
              <a:rPr lang="en-US" dirty="0"/>
              <a:t>left/right: keep all the column values that are present in the first/second table</a:t>
            </a:r>
          </a:p>
          <a:p>
            <a:pPr lvl="1"/>
            <a:r>
              <a:rPr lang="en-US" dirty="0"/>
              <a:t>inner: keep all the column values that are present in both tables</a:t>
            </a:r>
          </a:p>
          <a:p>
            <a:pPr lvl="1"/>
            <a:r>
              <a:rPr lang="en-US" dirty="0"/>
              <a:t>outer: keep all the column values that are present in one or the other tables</a:t>
            </a:r>
          </a:p>
          <a:p>
            <a:r>
              <a:rPr lang="en-CH" dirty="0"/>
              <a:t>Anti-joins can be used to exclude the values that are present in one, but not the other table (filtering based on arbitrary criteria)</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80</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err="1">
                <a:latin typeface="Courier New" panose="02070309020205020404" pitchFamily="49" charset="0"/>
                <a:cs typeface="Courier New" panose="02070309020205020404" pitchFamily="49" charset="0"/>
              </a:rPr>
              <a:t>tabular_data</a:t>
            </a:r>
            <a:r>
              <a:rPr lang="en-US" sz="1400" dirty="0">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020_join_operations.ipynb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780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496195"/>
            <a:ext cx="10515600" cy="4680768"/>
          </a:xfrm>
        </p:spPr>
        <p:txBody>
          <a:bodyPr/>
          <a:lstStyle/>
          <a:p>
            <a:r>
              <a:rPr lang="en-US" dirty="0"/>
              <a:t>Use joins to add experiment information to the neural data</a:t>
            </a:r>
          </a:p>
          <a:p>
            <a:r>
              <a:rPr lang="en-US" dirty="0"/>
              <a:t>Use anti-joins to remove outliers</a:t>
            </a:r>
          </a:p>
          <a:p>
            <a:r>
              <a:rPr lang="en-US" dirty="0"/>
              <a:t>Submit a PR for Issue #3 on GitHub</a:t>
            </a:r>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81</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noProof="1">
                <a:solidFill>
                  <a:schemeClr val="tx1"/>
                </a:solidFill>
                <a:latin typeface="Courier New" panose="02070309020205020404" pitchFamily="49" charset="0"/>
                <a:cs typeface="Courier New" panose="02070309020205020404" pitchFamily="49" charset="0"/>
              </a:rPr>
              <a:t>exercises/tabular_join</a:t>
            </a: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5965183"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3138034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Split-apply-combine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82</a:t>
            </a:fld>
            <a:endParaRPr lang="en-US"/>
          </a:p>
        </p:txBody>
      </p:sp>
    </p:spTree>
    <p:extLst>
      <p:ext uri="{BB962C8B-B14F-4D97-AF65-F5344CB8AC3E}">
        <p14:creationId xmlns:p14="http://schemas.microsoft.com/office/powerpoint/2010/main" val="1736825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D3AA0D-3677-F02D-8C1D-234117B9A6F4}"/>
              </a:ext>
            </a:extLst>
          </p:cNvPr>
          <p:cNvSpPr>
            <a:spLocks noGrp="1"/>
          </p:cNvSpPr>
          <p:nvPr>
            <p:ph type="title"/>
          </p:nvPr>
        </p:nvSpPr>
        <p:spPr/>
        <p:txBody>
          <a:bodyPr>
            <a:normAutofit/>
          </a:bodyPr>
          <a:lstStyle/>
          <a:p>
            <a:r>
              <a:rPr lang="en-CH" dirty="0"/>
              <a:t>The basic structure of most numerical analyses</a:t>
            </a:r>
          </a:p>
        </p:txBody>
      </p:sp>
      <p:sp>
        <p:nvSpPr>
          <p:cNvPr id="4" name="Date Placeholder 3">
            <a:extLst>
              <a:ext uri="{FF2B5EF4-FFF2-40B4-BE49-F238E27FC236}">
                <a16:creationId xmlns:a16="http://schemas.microsoft.com/office/drawing/2014/main" id="{0E66C477-067C-9874-F2C4-C153E8CA8F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310C52F-00E9-73F5-D597-6067A2C2209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A006B78-0ADB-5FBB-C43B-566CADED262D}"/>
              </a:ext>
            </a:extLst>
          </p:cNvPr>
          <p:cNvSpPr>
            <a:spLocks noGrp="1"/>
          </p:cNvSpPr>
          <p:nvPr>
            <p:ph type="sldNum" sz="quarter" idx="12"/>
          </p:nvPr>
        </p:nvSpPr>
        <p:spPr/>
        <p:txBody>
          <a:bodyPr/>
          <a:lstStyle/>
          <a:p>
            <a:fld id="{EF79ADEA-B933-47CC-A4E9-04E6298B917C}" type="slidenum">
              <a:rPr lang="en-US" smtClean="0"/>
              <a:pPr/>
              <a:t>83</a:t>
            </a:fld>
            <a:endParaRPr lang="en-US"/>
          </a:p>
        </p:txBody>
      </p:sp>
      <p:pic>
        <p:nvPicPr>
          <p:cNvPr id="12" name="Picture 11">
            <a:extLst>
              <a:ext uri="{FF2B5EF4-FFF2-40B4-BE49-F238E27FC236}">
                <a16:creationId xmlns:a16="http://schemas.microsoft.com/office/drawing/2014/main" id="{02B16CC5-6367-07FC-13F1-32602644A254}"/>
              </a:ext>
            </a:extLst>
          </p:cNvPr>
          <p:cNvPicPr>
            <a:picLocks noChangeAspect="1"/>
          </p:cNvPicPr>
          <p:nvPr/>
        </p:nvPicPr>
        <p:blipFill>
          <a:blip r:embed="rId2"/>
          <a:stretch>
            <a:fillRect/>
          </a:stretch>
        </p:blipFill>
        <p:spPr>
          <a:xfrm>
            <a:off x="3935760" y="2162606"/>
            <a:ext cx="2887012" cy="4558869"/>
          </a:xfrm>
          <a:prstGeom prst="rect">
            <a:avLst/>
          </a:prstGeom>
        </p:spPr>
      </p:pic>
      <p:pic>
        <p:nvPicPr>
          <p:cNvPr id="13" name="Picture 12">
            <a:extLst>
              <a:ext uri="{FF2B5EF4-FFF2-40B4-BE49-F238E27FC236}">
                <a16:creationId xmlns:a16="http://schemas.microsoft.com/office/drawing/2014/main" id="{25C5F1EF-81F0-2798-750C-D5C1621BBB7E}"/>
              </a:ext>
            </a:extLst>
          </p:cNvPr>
          <p:cNvPicPr>
            <a:picLocks noChangeAspect="1"/>
          </p:cNvPicPr>
          <p:nvPr/>
        </p:nvPicPr>
        <p:blipFill>
          <a:blip r:embed="rId3"/>
          <a:stretch>
            <a:fillRect/>
          </a:stretch>
        </p:blipFill>
        <p:spPr>
          <a:xfrm>
            <a:off x="7584807" y="2500519"/>
            <a:ext cx="1477203" cy="3629420"/>
          </a:xfrm>
          <a:prstGeom prst="rect">
            <a:avLst/>
          </a:prstGeom>
        </p:spPr>
      </p:pic>
      <p:pic>
        <p:nvPicPr>
          <p:cNvPr id="14" name="Picture 13">
            <a:extLst>
              <a:ext uri="{FF2B5EF4-FFF2-40B4-BE49-F238E27FC236}">
                <a16:creationId xmlns:a16="http://schemas.microsoft.com/office/drawing/2014/main" id="{B5B43A94-3712-95D3-824F-C2FF7E45A6CF}"/>
              </a:ext>
            </a:extLst>
          </p:cNvPr>
          <p:cNvPicPr>
            <a:picLocks noChangeAspect="1"/>
          </p:cNvPicPr>
          <p:nvPr/>
        </p:nvPicPr>
        <p:blipFill>
          <a:blip r:embed="rId4"/>
          <a:stretch>
            <a:fillRect/>
          </a:stretch>
        </p:blipFill>
        <p:spPr>
          <a:xfrm>
            <a:off x="9859831" y="2999832"/>
            <a:ext cx="1812348" cy="1955428"/>
          </a:xfrm>
          <a:prstGeom prst="rect">
            <a:avLst/>
          </a:prstGeom>
        </p:spPr>
      </p:pic>
      <p:pic>
        <p:nvPicPr>
          <p:cNvPr id="15" name="Picture 14">
            <a:extLst>
              <a:ext uri="{FF2B5EF4-FFF2-40B4-BE49-F238E27FC236}">
                <a16:creationId xmlns:a16="http://schemas.microsoft.com/office/drawing/2014/main" id="{BC3FA4E9-5294-0328-8F97-DDC1386E7258}"/>
              </a:ext>
            </a:extLst>
          </p:cNvPr>
          <p:cNvPicPr>
            <a:picLocks noChangeAspect="1"/>
          </p:cNvPicPr>
          <p:nvPr/>
        </p:nvPicPr>
        <p:blipFill>
          <a:blip r:embed="rId5"/>
          <a:stretch>
            <a:fillRect/>
          </a:stretch>
        </p:blipFill>
        <p:spPr>
          <a:xfrm>
            <a:off x="460196" y="2783808"/>
            <a:ext cx="2664296" cy="2589245"/>
          </a:xfrm>
          <a:prstGeom prst="rect">
            <a:avLst/>
          </a:prstGeom>
        </p:spPr>
      </p:pic>
      <p:sp>
        <p:nvSpPr>
          <p:cNvPr id="16" name="TextBox 15">
            <a:extLst>
              <a:ext uri="{FF2B5EF4-FFF2-40B4-BE49-F238E27FC236}">
                <a16:creationId xmlns:a16="http://schemas.microsoft.com/office/drawing/2014/main" id="{13746398-1E85-0926-179F-6EEC29167DF2}"/>
              </a:ext>
            </a:extLst>
          </p:cNvPr>
          <p:cNvSpPr txBox="1"/>
          <p:nvPr/>
        </p:nvSpPr>
        <p:spPr>
          <a:xfrm>
            <a:off x="2617788" y="1321781"/>
            <a:ext cx="1872208" cy="646331"/>
          </a:xfrm>
          <a:prstGeom prst="rect">
            <a:avLst/>
          </a:prstGeom>
          <a:solidFill>
            <a:schemeClr val="accent2">
              <a:lumMod val="20000"/>
              <a:lumOff val="80000"/>
            </a:schemeClr>
          </a:solidFill>
        </p:spPr>
        <p:txBody>
          <a:bodyPr wrap="square" rtlCol="0">
            <a:spAutoFit/>
          </a:bodyPr>
          <a:lstStyle/>
          <a:p>
            <a:pPr algn="ctr"/>
            <a:r>
              <a:rPr lang="en-CH" sz="3600" dirty="0"/>
              <a:t>split</a:t>
            </a:r>
          </a:p>
        </p:txBody>
      </p:sp>
      <p:sp>
        <p:nvSpPr>
          <p:cNvPr id="17" name="TextBox 16">
            <a:extLst>
              <a:ext uri="{FF2B5EF4-FFF2-40B4-BE49-F238E27FC236}">
                <a16:creationId xmlns:a16="http://schemas.microsoft.com/office/drawing/2014/main" id="{AC67E940-16D3-A6FC-0D6E-51EBD91DBB99}"/>
              </a:ext>
            </a:extLst>
          </p:cNvPr>
          <p:cNvSpPr txBox="1"/>
          <p:nvPr/>
        </p:nvSpPr>
        <p:spPr>
          <a:xfrm>
            <a:off x="6312024" y="1321781"/>
            <a:ext cx="1872208" cy="646331"/>
          </a:xfrm>
          <a:prstGeom prst="rect">
            <a:avLst/>
          </a:prstGeom>
          <a:solidFill>
            <a:schemeClr val="accent5">
              <a:lumMod val="20000"/>
              <a:lumOff val="80000"/>
            </a:schemeClr>
          </a:solidFill>
        </p:spPr>
        <p:txBody>
          <a:bodyPr wrap="square" rtlCol="0">
            <a:spAutoFit/>
          </a:bodyPr>
          <a:lstStyle/>
          <a:p>
            <a:pPr algn="ctr"/>
            <a:r>
              <a:rPr lang="en-CH" sz="3600" dirty="0"/>
              <a:t>apply</a:t>
            </a:r>
          </a:p>
        </p:txBody>
      </p:sp>
      <p:sp>
        <p:nvSpPr>
          <p:cNvPr id="18" name="TextBox 17">
            <a:extLst>
              <a:ext uri="{FF2B5EF4-FFF2-40B4-BE49-F238E27FC236}">
                <a16:creationId xmlns:a16="http://schemas.microsoft.com/office/drawing/2014/main" id="{25C191C7-F84D-BC99-8B6A-78157546F71D}"/>
              </a:ext>
            </a:extLst>
          </p:cNvPr>
          <p:cNvSpPr txBox="1"/>
          <p:nvPr/>
        </p:nvSpPr>
        <p:spPr>
          <a:xfrm>
            <a:off x="9783530" y="1321780"/>
            <a:ext cx="1872208" cy="646331"/>
          </a:xfrm>
          <a:prstGeom prst="rect">
            <a:avLst/>
          </a:prstGeom>
          <a:solidFill>
            <a:schemeClr val="accent6">
              <a:lumMod val="20000"/>
              <a:lumOff val="80000"/>
            </a:schemeClr>
          </a:solidFill>
        </p:spPr>
        <p:txBody>
          <a:bodyPr wrap="square" rtlCol="0">
            <a:spAutoFit/>
          </a:bodyPr>
          <a:lstStyle/>
          <a:p>
            <a:pPr algn="ctr"/>
            <a:r>
              <a:rPr lang="en-CH" sz="3600" dirty="0"/>
              <a:t>combine</a:t>
            </a:r>
          </a:p>
        </p:txBody>
      </p:sp>
      <p:cxnSp>
        <p:nvCxnSpPr>
          <p:cNvPr id="20" name="Straight Arrow Connector 19">
            <a:extLst>
              <a:ext uri="{FF2B5EF4-FFF2-40B4-BE49-F238E27FC236}">
                <a16:creationId xmlns:a16="http://schemas.microsoft.com/office/drawing/2014/main" id="{E234EC1C-4AEE-D9CD-6B18-48EA994F5396}"/>
              </a:ext>
            </a:extLst>
          </p:cNvPr>
          <p:cNvCxnSpPr/>
          <p:nvPr/>
        </p:nvCxnSpPr>
        <p:spPr>
          <a:xfrm flipV="1">
            <a:off x="3287688" y="2783808"/>
            <a:ext cx="648072" cy="74207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18CA81-A11A-1DA7-615E-C285A83D270B}"/>
              </a:ext>
            </a:extLst>
          </p:cNvPr>
          <p:cNvCxnSpPr>
            <a:cxnSpLocks/>
          </p:cNvCxnSpPr>
          <p:nvPr/>
        </p:nvCxnSpPr>
        <p:spPr>
          <a:xfrm flipV="1">
            <a:off x="3281427" y="3784447"/>
            <a:ext cx="648072" cy="112466"/>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17CE81-9FF0-1CEA-EE00-A4F296503CAC}"/>
              </a:ext>
            </a:extLst>
          </p:cNvPr>
          <p:cNvCxnSpPr>
            <a:cxnSpLocks/>
          </p:cNvCxnSpPr>
          <p:nvPr/>
        </p:nvCxnSpPr>
        <p:spPr>
          <a:xfrm>
            <a:off x="3281990" y="4326797"/>
            <a:ext cx="637329" cy="39603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97138F-9893-66D5-0CE1-BBEFC0EB76DC}"/>
              </a:ext>
            </a:extLst>
          </p:cNvPr>
          <p:cNvCxnSpPr>
            <a:cxnSpLocks/>
          </p:cNvCxnSpPr>
          <p:nvPr/>
        </p:nvCxnSpPr>
        <p:spPr>
          <a:xfrm>
            <a:off x="3292170" y="5254509"/>
            <a:ext cx="637329" cy="118673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12E577-48AF-DA6D-3AD7-B39EC287E9D7}"/>
              </a:ext>
            </a:extLst>
          </p:cNvPr>
          <p:cNvCxnSpPr>
            <a:cxnSpLocks/>
          </p:cNvCxnSpPr>
          <p:nvPr/>
        </p:nvCxnSpPr>
        <p:spPr>
          <a:xfrm>
            <a:off x="3281427" y="4875093"/>
            <a:ext cx="648072" cy="75367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7CC0460-6CB9-7E35-7CCF-D7F7CE9DED6B}"/>
              </a:ext>
            </a:extLst>
          </p:cNvPr>
          <p:cNvSpPr txBox="1"/>
          <p:nvPr/>
        </p:nvSpPr>
        <p:spPr>
          <a:xfrm>
            <a:off x="3228891" y="2734467"/>
            <a:ext cx="648072" cy="369332"/>
          </a:xfrm>
          <a:prstGeom prst="rect">
            <a:avLst/>
          </a:prstGeom>
          <a:noFill/>
        </p:spPr>
        <p:txBody>
          <a:bodyPr wrap="square" rtlCol="0">
            <a:spAutoFit/>
          </a:bodyPr>
          <a:lstStyle/>
          <a:p>
            <a:pPr algn="ctr"/>
            <a:r>
              <a:rPr lang="en-CH" dirty="0"/>
              <a:t>A1</a:t>
            </a:r>
          </a:p>
        </p:txBody>
      </p:sp>
      <p:sp>
        <p:nvSpPr>
          <p:cNvPr id="31" name="TextBox 30">
            <a:extLst>
              <a:ext uri="{FF2B5EF4-FFF2-40B4-BE49-F238E27FC236}">
                <a16:creationId xmlns:a16="http://schemas.microsoft.com/office/drawing/2014/main" id="{D44BF0D3-A2CC-FE32-FB6D-82FCFA71F02B}"/>
              </a:ext>
            </a:extLst>
          </p:cNvPr>
          <p:cNvSpPr txBox="1"/>
          <p:nvPr/>
        </p:nvSpPr>
        <p:spPr>
          <a:xfrm>
            <a:off x="3223865" y="3516586"/>
            <a:ext cx="648072" cy="369332"/>
          </a:xfrm>
          <a:prstGeom prst="rect">
            <a:avLst/>
          </a:prstGeom>
          <a:noFill/>
        </p:spPr>
        <p:txBody>
          <a:bodyPr wrap="square" rtlCol="0">
            <a:spAutoFit/>
          </a:bodyPr>
          <a:lstStyle/>
          <a:p>
            <a:pPr algn="ctr"/>
            <a:r>
              <a:rPr lang="en-CH" dirty="0"/>
              <a:t>A2</a:t>
            </a:r>
          </a:p>
        </p:txBody>
      </p:sp>
      <p:sp>
        <p:nvSpPr>
          <p:cNvPr id="32" name="TextBox 31">
            <a:extLst>
              <a:ext uri="{FF2B5EF4-FFF2-40B4-BE49-F238E27FC236}">
                <a16:creationId xmlns:a16="http://schemas.microsoft.com/office/drawing/2014/main" id="{22055C05-72BE-C303-05F7-436482D65C36}"/>
              </a:ext>
            </a:extLst>
          </p:cNvPr>
          <p:cNvSpPr txBox="1"/>
          <p:nvPr/>
        </p:nvSpPr>
        <p:spPr>
          <a:xfrm>
            <a:off x="3223865" y="4020642"/>
            <a:ext cx="648072" cy="369332"/>
          </a:xfrm>
          <a:prstGeom prst="rect">
            <a:avLst/>
          </a:prstGeom>
          <a:noFill/>
        </p:spPr>
        <p:txBody>
          <a:bodyPr wrap="square" rtlCol="0">
            <a:spAutoFit/>
          </a:bodyPr>
          <a:lstStyle/>
          <a:p>
            <a:pPr algn="ctr"/>
            <a:r>
              <a:rPr lang="en-CH" dirty="0"/>
              <a:t>B1</a:t>
            </a:r>
          </a:p>
        </p:txBody>
      </p:sp>
      <p:sp>
        <p:nvSpPr>
          <p:cNvPr id="33" name="TextBox 32">
            <a:extLst>
              <a:ext uri="{FF2B5EF4-FFF2-40B4-BE49-F238E27FC236}">
                <a16:creationId xmlns:a16="http://schemas.microsoft.com/office/drawing/2014/main" id="{CF13BBCD-07A1-F090-5B9A-30181BC4C0C3}"/>
              </a:ext>
            </a:extLst>
          </p:cNvPr>
          <p:cNvSpPr txBox="1"/>
          <p:nvPr/>
        </p:nvSpPr>
        <p:spPr>
          <a:xfrm>
            <a:off x="3233429" y="4754344"/>
            <a:ext cx="648072" cy="369332"/>
          </a:xfrm>
          <a:prstGeom prst="rect">
            <a:avLst/>
          </a:prstGeom>
          <a:noFill/>
        </p:spPr>
        <p:txBody>
          <a:bodyPr wrap="square" rtlCol="0">
            <a:spAutoFit/>
          </a:bodyPr>
          <a:lstStyle/>
          <a:p>
            <a:pPr algn="ctr"/>
            <a:r>
              <a:rPr lang="en-CH" dirty="0"/>
              <a:t>B2</a:t>
            </a:r>
          </a:p>
        </p:txBody>
      </p:sp>
      <p:sp>
        <p:nvSpPr>
          <p:cNvPr id="34" name="TextBox 33">
            <a:extLst>
              <a:ext uri="{FF2B5EF4-FFF2-40B4-BE49-F238E27FC236}">
                <a16:creationId xmlns:a16="http://schemas.microsoft.com/office/drawing/2014/main" id="{134B4FB5-E533-C665-B2C3-68921D4F73BA}"/>
              </a:ext>
            </a:extLst>
          </p:cNvPr>
          <p:cNvSpPr txBox="1"/>
          <p:nvPr/>
        </p:nvSpPr>
        <p:spPr>
          <a:xfrm>
            <a:off x="3233429" y="5244425"/>
            <a:ext cx="648072" cy="369332"/>
          </a:xfrm>
          <a:prstGeom prst="rect">
            <a:avLst/>
          </a:prstGeom>
          <a:noFill/>
        </p:spPr>
        <p:txBody>
          <a:bodyPr wrap="square" rtlCol="0">
            <a:spAutoFit/>
          </a:bodyPr>
          <a:lstStyle/>
          <a:p>
            <a:pPr algn="ctr"/>
            <a:r>
              <a:rPr lang="en-CH" dirty="0"/>
              <a:t>C2</a:t>
            </a:r>
          </a:p>
        </p:txBody>
      </p:sp>
      <p:sp>
        <p:nvSpPr>
          <p:cNvPr id="41" name="Right Arrow 40">
            <a:extLst>
              <a:ext uri="{FF2B5EF4-FFF2-40B4-BE49-F238E27FC236}">
                <a16:creationId xmlns:a16="http://schemas.microsoft.com/office/drawing/2014/main" id="{93A48569-F85A-F770-FA51-2B6998949808}"/>
              </a:ext>
            </a:extLst>
          </p:cNvPr>
          <p:cNvSpPr/>
          <p:nvPr/>
        </p:nvSpPr>
        <p:spPr>
          <a:xfrm>
            <a:off x="6996100" y="4089327"/>
            <a:ext cx="504056" cy="86058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TextBox 41">
            <a:extLst>
              <a:ext uri="{FF2B5EF4-FFF2-40B4-BE49-F238E27FC236}">
                <a16:creationId xmlns:a16="http://schemas.microsoft.com/office/drawing/2014/main" id="{333652E6-BDC8-263D-9D0B-16DD17F6D8B0}"/>
              </a:ext>
            </a:extLst>
          </p:cNvPr>
          <p:cNvSpPr txBox="1"/>
          <p:nvPr/>
        </p:nvSpPr>
        <p:spPr>
          <a:xfrm>
            <a:off x="6836998" y="3703084"/>
            <a:ext cx="782530" cy="369332"/>
          </a:xfrm>
          <a:prstGeom prst="rect">
            <a:avLst/>
          </a:prstGeom>
          <a:noFill/>
        </p:spPr>
        <p:txBody>
          <a:bodyPr wrap="square" rtlCol="0">
            <a:spAutoFit/>
          </a:bodyPr>
          <a:lstStyle/>
          <a:p>
            <a:pPr algn="ctr"/>
            <a:r>
              <a:rPr lang="en-CH" b="1" dirty="0"/>
              <a:t>mean</a:t>
            </a:r>
          </a:p>
        </p:txBody>
      </p:sp>
      <p:cxnSp>
        <p:nvCxnSpPr>
          <p:cNvPr id="43" name="Straight Arrow Connector 42">
            <a:extLst>
              <a:ext uri="{FF2B5EF4-FFF2-40B4-BE49-F238E27FC236}">
                <a16:creationId xmlns:a16="http://schemas.microsoft.com/office/drawing/2014/main" id="{89486C17-53CC-20C9-CD8D-63FA8CED505B}"/>
              </a:ext>
            </a:extLst>
          </p:cNvPr>
          <p:cNvCxnSpPr>
            <a:cxnSpLocks/>
          </p:cNvCxnSpPr>
          <p:nvPr/>
        </p:nvCxnSpPr>
        <p:spPr>
          <a:xfrm>
            <a:off x="9076492" y="2924246"/>
            <a:ext cx="707038" cy="59234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8C2F47-F524-3EA2-C9B9-323D7FA65172}"/>
              </a:ext>
            </a:extLst>
          </p:cNvPr>
          <p:cNvCxnSpPr>
            <a:cxnSpLocks/>
          </p:cNvCxnSpPr>
          <p:nvPr/>
        </p:nvCxnSpPr>
        <p:spPr>
          <a:xfrm>
            <a:off x="9076492" y="3645319"/>
            <a:ext cx="707038" cy="19536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D4EB21-0005-FD51-7470-B2028476A9CB}"/>
              </a:ext>
            </a:extLst>
          </p:cNvPr>
          <p:cNvCxnSpPr>
            <a:cxnSpLocks/>
          </p:cNvCxnSpPr>
          <p:nvPr/>
        </p:nvCxnSpPr>
        <p:spPr>
          <a:xfrm flipV="1">
            <a:off x="9065797" y="4205308"/>
            <a:ext cx="717733" cy="21662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DE08F0-9045-A975-86E6-7425E8F00522}"/>
              </a:ext>
            </a:extLst>
          </p:cNvPr>
          <p:cNvCxnSpPr>
            <a:cxnSpLocks/>
          </p:cNvCxnSpPr>
          <p:nvPr/>
        </p:nvCxnSpPr>
        <p:spPr>
          <a:xfrm flipV="1">
            <a:off x="9076492" y="4421936"/>
            <a:ext cx="707038" cy="70741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A0A5073-F3C2-1242-F06D-8978935DB96B}"/>
              </a:ext>
            </a:extLst>
          </p:cNvPr>
          <p:cNvCxnSpPr>
            <a:cxnSpLocks/>
          </p:cNvCxnSpPr>
          <p:nvPr/>
        </p:nvCxnSpPr>
        <p:spPr>
          <a:xfrm flipV="1">
            <a:off x="9076492" y="4775644"/>
            <a:ext cx="707038" cy="1163243"/>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276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normAutofit fontScale="90000"/>
          </a:bodyPr>
          <a:lstStyle/>
          <a:p>
            <a:r>
              <a:rPr lang="en-CH" dirty="0"/>
              <a:t>Split-apply-combine </a:t>
            </a:r>
            <a:br>
              <a:rPr lang="en-CH" dirty="0"/>
            </a:br>
            <a:r>
              <a:rPr lang="en-CH" dirty="0"/>
              <a:t>operations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84</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a:solidFill>
                  <a:schemeClr val="tx1"/>
                </a:solidFill>
                <a:latin typeface="Courier New" panose="02070309020205020404" pitchFamily="49" charset="0"/>
                <a:cs typeface="Courier New" panose="02070309020205020404" pitchFamily="49" charset="0"/>
              </a:rPr>
              <a:t>030_</a:t>
            </a:r>
            <a:r>
              <a:rPr lang="en-US" sz="1400" dirty="0">
                <a:latin typeface="Courier New" panose="02070309020205020404" pitchFamily="49" charset="0"/>
                <a:cs typeface="Courier New" panose="02070309020205020404" pitchFamily="49" charset="0"/>
              </a:rPr>
              <a:t>tabular_data/</a:t>
            </a:r>
          </a:p>
          <a:p>
            <a:r>
              <a:rPr lang="en-US" sz="1400" dirty="0">
                <a:solidFill>
                  <a:schemeClr val="tx1"/>
                </a:solidFill>
                <a:latin typeface="Courier New" panose="02070309020205020404" pitchFamily="49" charset="0"/>
                <a:cs typeface="Courier New" panose="02070309020205020404" pitchFamily="49" charset="0"/>
              </a:rPr>
              <a:t>030_split-apply-combine.ipynb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9535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normAutofit fontScale="90000"/>
          </a:bodyPr>
          <a:lstStyle/>
          <a:p>
            <a:r>
              <a:rPr lang="en-CH" dirty="0"/>
              <a:t>Split-apply-combine </a:t>
            </a:r>
            <a:br>
              <a:rPr lang="en-CH" dirty="0"/>
            </a:br>
            <a:r>
              <a:rPr lang="en-CH" dirty="0"/>
              <a:t>operations</a:t>
            </a:r>
          </a:p>
        </p:txBody>
      </p:sp>
      <p:sp>
        <p:nvSpPr>
          <p:cNvPr id="3" name="Content Placeholder 2">
            <a:extLst>
              <a:ext uri="{FF2B5EF4-FFF2-40B4-BE49-F238E27FC236}">
                <a16:creationId xmlns:a16="http://schemas.microsoft.com/office/drawing/2014/main" id="{8341FE87-BBC4-59B5-6D80-2D99DCA70AD0}"/>
              </a:ext>
            </a:extLst>
          </p:cNvPr>
          <p:cNvSpPr>
            <a:spLocks noGrp="1"/>
          </p:cNvSpPr>
          <p:nvPr>
            <p:ph idx="1"/>
          </p:nvPr>
        </p:nvSpPr>
        <p:spPr/>
        <p:txBody>
          <a:bodyPr>
            <a:normAutofit/>
          </a:bodyPr>
          <a:lstStyle/>
          <a:p>
            <a:pPr marL="0" indent="0">
              <a:buNone/>
            </a:pPr>
            <a:r>
              <a:rPr lang="en-CH" dirty="0"/>
              <a:t>Main points:</a:t>
            </a:r>
          </a:p>
          <a:p>
            <a:r>
              <a:rPr lang="en-US" dirty="0"/>
              <a:t>Tabular data tools have a way to vectorize the standard</a:t>
            </a:r>
            <a:br>
              <a:rPr lang="en-US" dirty="0"/>
            </a:br>
            <a:r>
              <a:rPr lang="en-US" dirty="0"/>
              <a:t>split-apply-combine operations, using a “group-by” command</a:t>
            </a:r>
          </a:p>
          <a:p>
            <a:r>
              <a:rPr lang="en-US" dirty="0"/>
              <a:t>In addition, Pandas has got a “pivot-table” command that can be used to simplify the creation of more complex summary tables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85</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a:solidFill>
                  <a:schemeClr val="tx1"/>
                </a:solidFill>
                <a:latin typeface="Courier New" panose="02070309020205020404" pitchFamily="49" charset="0"/>
                <a:cs typeface="Courier New" panose="02070309020205020404" pitchFamily="49" charset="0"/>
              </a:rPr>
              <a:t>030_</a:t>
            </a:r>
            <a:r>
              <a:rPr lang="en-US" sz="1400" dirty="0">
                <a:latin typeface="Courier New" panose="02070309020205020404" pitchFamily="49" charset="0"/>
                <a:cs typeface="Courier New" panose="02070309020205020404" pitchFamily="49" charset="0"/>
              </a:rPr>
              <a:t>tabular_data/</a:t>
            </a:r>
          </a:p>
          <a:p>
            <a:r>
              <a:rPr lang="en-US" sz="1400" dirty="0">
                <a:solidFill>
                  <a:schemeClr val="tx1"/>
                </a:solidFill>
                <a:latin typeface="Courier New" panose="02070309020205020404" pitchFamily="49" charset="0"/>
                <a:cs typeface="Courier New" panose="02070309020205020404" pitchFamily="49" charset="0"/>
              </a:rPr>
              <a:t>030_split-apply-combine.ipynb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80266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66C477-067C-9874-F2C4-C153E8CA8F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310C52F-00E9-73F5-D597-6067A2C2209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A006B78-0ADB-5FBB-C43B-566CADED262D}"/>
              </a:ext>
            </a:extLst>
          </p:cNvPr>
          <p:cNvSpPr>
            <a:spLocks noGrp="1"/>
          </p:cNvSpPr>
          <p:nvPr>
            <p:ph type="sldNum" sz="quarter" idx="12"/>
          </p:nvPr>
        </p:nvSpPr>
        <p:spPr/>
        <p:txBody>
          <a:bodyPr/>
          <a:lstStyle/>
          <a:p>
            <a:fld id="{EF79ADEA-B933-47CC-A4E9-04E6298B917C}" type="slidenum">
              <a:rPr lang="en-US" smtClean="0"/>
              <a:pPr/>
              <a:t>86</a:t>
            </a:fld>
            <a:endParaRPr lang="en-US"/>
          </a:p>
        </p:txBody>
      </p:sp>
      <p:pic>
        <p:nvPicPr>
          <p:cNvPr id="12" name="Picture 11">
            <a:extLst>
              <a:ext uri="{FF2B5EF4-FFF2-40B4-BE49-F238E27FC236}">
                <a16:creationId xmlns:a16="http://schemas.microsoft.com/office/drawing/2014/main" id="{02B16CC5-6367-07FC-13F1-32602644A254}"/>
              </a:ext>
            </a:extLst>
          </p:cNvPr>
          <p:cNvPicPr>
            <a:picLocks noChangeAspect="1"/>
          </p:cNvPicPr>
          <p:nvPr/>
        </p:nvPicPr>
        <p:blipFill>
          <a:blip r:embed="rId2"/>
          <a:stretch>
            <a:fillRect/>
          </a:stretch>
        </p:blipFill>
        <p:spPr>
          <a:xfrm>
            <a:off x="3935760" y="2162606"/>
            <a:ext cx="2887012" cy="4558869"/>
          </a:xfrm>
          <a:prstGeom prst="rect">
            <a:avLst/>
          </a:prstGeom>
        </p:spPr>
      </p:pic>
      <p:pic>
        <p:nvPicPr>
          <p:cNvPr id="13" name="Picture 12">
            <a:extLst>
              <a:ext uri="{FF2B5EF4-FFF2-40B4-BE49-F238E27FC236}">
                <a16:creationId xmlns:a16="http://schemas.microsoft.com/office/drawing/2014/main" id="{25C5F1EF-81F0-2798-750C-D5C1621BBB7E}"/>
              </a:ext>
            </a:extLst>
          </p:cNvPr>
          <p:cNvPicPr>
            <a:picLocks noChangeAspect="1"/>
          </p:cNvPicPr>
          <p:nvPr/>
        </p:nvPicPr>
        <p:blipFill>
          <a:blip r:embed="rId3"/>
          <a:stretch>
            <a:fillRect/>
          </a:stretch>
        </p:blipFill>
        <p:spPr>
          <a:xfrm>
            <a:off x="7584807" y="2500519"/>
            <a:ext cx="1477203" cy="3629420"/>
          </a:xfrm>
          <a:prstGeom prst="rect">
            <a:avLst/>
          </a:prstGeom>
        </p:spPr>
      </p:pic>
      <p:pic>
        <p:nvPicPr>
          <p:cNvPr id="14" name="Picture 13">
            <a:extLst>
              <a:ext uri="{FF2B5EF4-FFF2-40B4-BE49-F238E27FC236}">
                <a16:creationId xmlns:a16="http://schemas.microsoft.com/office/drawing/2014/main" id="{B5B43A94-3712-95D3-824F-C2FF7E45A6CF}"/>
              </a:ext>
            </a:extLst>
          </p:cNvPr>
          <p:cNvPicPr>
            <a:picLocks noChangeAspect="1"/>
          </p:cNvPicPr>
          <p:nvPr/>
        </p:nvPicPr>
        <p:blipFill>
          <a:blip r:embed="rId4"/>
          <a:stretch>
            <a:fillRect/>
          </a:stretch>
        </p:blipFill>
        <p:spPr>
          <a:xfrm>
            <a:off x="9859831" y="2999832"/>
            <a:ext cx="1812348" cy="1955428"/>
          </a:xfrm>
          <a:prstGeom prst="rect">
            <a:avLst/>
          </a:prstGeom>
        </p:spPr>
      </p:pic>
      <p:pic>
        <p:nvPicPr>
          <p:cNvPr id="15" name="Picture 14">
            <a:extLst>
              <a:ext uri="{FF2B5EF4-FFF2-40B4-BE49-F238E27FC236}">
                <a16:creationId xmlns:a16="http://schemas.microsoft.com/office/drawing/2014/main" id="{BC3FA4E9-5294-0328-8F97-DDC1386E7258}"/>
              </a:ext>
            </a:extLst>
          </p:cNvPr>
          <p:cNvPicPr>
            <a:picLocks noChangeAspect="1"/>
          </p:cNvPicPr>
          <p:nvPr/>
        </p:nvPicPr>
        <p:blipFill>
          <a:blip r:embed="rId5"/>
          <a:stretch>
            <a:fillRect/>
          </a:stretch>
        </p:blipFill>
        <p:spPr>
          <a:xfrm>
            <a:off x="460196" y="2783808"/>
            <a:ext cx="2664296" cy="2589245"/>
          </a:xfrm>
          <a:prstGeom prst="rect">
            <a:avLst/>
          </a:prstGeom>
        </p:spPr>
      </p:pic>
      <p:sp>
        <p:nvSpPr>
          <p:cNvPr id="16" name="TextBox 15">
            <a:extLst>
              <a:ext uri="{FF2B5EF4-FFF2-40B4-BE49-F238E27FC236}">
                <a16:creationId xmlns:a16="http://schemas.microsoft.com/office/drawing/2014/main" id="{13746398-1E85-0926-179F-6EEC29167DF2}"/>
              </a:ext>
            </a:extLst>
          </p:cNvPr>
          <p:cNvSpPr txBox="1"/>
          <p:nvPr/>
        </p:nvSpPr>
        <p:spPr>
          <a:xfrm>
            <a:off x="2617788" y="1321781"/>
            <a:ext cx="1872208" cy="646331"/>
          </a:xfrm>
          <a:prstGeom prst="rect">
            <a:avLst/>
          </a:prstGeom>
          <a:solidFill>
            <a:schemeClr val="accent2">
              <a:lumMod val="20000"/>
              <a:lumOff val="80000"/>
            </a:schemeClr>
          </a:solidFill>
        </p:spPr>
        <p:txBody>
          <a:bodyPr wrap="square" rtlCol="0">
            <a:spAutoFit/>
          </a:bodyPr>
          <a:lstStyle/>
          <a:p>
            <a:pPr algn="ctr"/>
            <a:r>
              <a:rPr lang="en-CH" sz="3600" dirty="0"/>
              <a:t>split</a:t>
            </a:r>
          </a:p>
        </p:txBody>
      </p:sp>
      <p:sp>
        <p:nvSpPr>
          <p:cNvPr id="17" name="TextBox 16">
            <a:extLst>
              <a:ext uri="{FF2B5EF4-FFF2-40B4-BE49-F238E27FC236}">
                <a16:creationId xmlns:a16="http://schemas.microsoft.com/office/drawing/2014/main" id="{AC67E940-16D3-A6FC-0D6E-51EBD91DBB99}"/>
              </a:ext>
            </a:extLst>
          </p:cNvPr>
          <p:cNvSpPr txBox="1"/>
          <p:nvPr/>
        </p:nvSpPr>
        <p:spPr>
          <a:xfrm>
            <a:off x="6312024" y="1321781"/>
            <a:ext cx="1872208" cy="646331"/>
          </a:xfrm>
          <a:prstGeom prst="rect">
            <a:avLst/>
          </a:prstGeom>
          <a:solidFill>
            <a:schemeClr val="accent5">
              <a:lumMod val="20000"/>
              <a:lumOff val="80000"/>
            </a:schemeClr>
          </a:solidFill>
        </p:spPr>
        <p:txBody>
          <a:bodyPr wrap="square" rtlCol="0">
            <a:spAutoFit/>
          </a:bodyPr>
          <a:lstStyle/>
          <a:p>
            <a:pPr algn="ctr"/>
            <a:r>
              <a:rPr lang="en-CH" sz="3600" dirty="0"/>
              <a:t>apply</a:t>
            </a:r>
          </a:p>
        </p:txBody>
      </p:sp>
      <p:sp>
        <p:nvSpPr>
          <p:cNvPr id="18" name="TextBox 17">
            <a:extLst>
              <a:ext uri="{FF2B5EF4-FFF2-40B4-BE49-F238E27FC236}">
                <a16:creationId xmlns:a16="http://schemas.microsoft.com/office/drawing/2014/main" id="{25C191C7-F84D-BC99-8B6A-78157546F71D}"/>
              </a:ext>
            </a:extLst>
          </p:cNvPr>
          <p:cNvSpPr txBox="1"/>
          <p:nvPr/>
        </p:nvSpPr>
        <p:spPr>
          <a:xfrm>
            <a:off x="9783530" y="1321780"/>
            <a:ext cx="1872208" cy="646331"/>
          </a:xfrm>
          <a:prstGeom prst="rect">
            <a:avLst/>
          </a:prstGeom>
          <a:solidFill>
            <a:schemeClr val="accent6">
              <a:lumMod val="20000"/>
              <a:lumOff val="80000"/>
            </a:schemeClr>
          </a:solidFill>
        </p:spPr>
        <p:txBody>
          <a:bodyPr wrap="square" rtlCol="0">
            <a:spAutoFit/>
          </a:bodyPr>
          <a:lstStyle/>
          <a:p>
            <a:pPr algn="ctr"/>
            <a:r>
              <a:rPr lang="en-CH" sz="3600" dirty="0"/>
              <a:t>combine</a:t>
            </a:r>
          </a:p>
        </p:txBody>
      </p:sp>
      <p:cxnSp>
        <p:nvCxnSpPr>
          <p:cNvPr id="20" name="Straight Arrow Connector 19">
            <a:extLst>
              <a:ext uri="{FF2B5EF4-FFF2-40B4-BE49-F238E27FC236}">
                <a16:creationId xmlns:a16="http://schemas.microsoft.com/office/drawing/2014/main" id="{E234EC1C-4AEE-D9CD-6B18-48EA994F5396}"/>
              </a:ext>
            </a:extLst>
          </p:cNvPr>
          <p:cNvCxnSpPr/>
          <p:nvPr/>
        </p:nvCxnSpPr>
        <p:spPr>
          <a:xfrm flipV="1">
            <a:off x="3287688" y="2783808"/>
            <a:ext cx="648072" cy="74207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18CA81-A11A-1DA7-615E-C285A83D270B}"/>
              </a:ext>
            </a:extLst>
          </p:cNvPr>
          <p:cNvCxnSpPr>
            <a:cxnSpLocks/>
          </p:cNvCxnSpPr>
          <p:nvPr/>
        </p:nvCxnSpPr>
        <p:spPr>
          <a:xfrm flipV="1">
            <a:off x="3281427" y="3784447"/>
            <a:ext cx="648072" cy="112466"/>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17CE81-9FF0-1CEA-EE00-A4F296503CAC}"/>
              </a:ext>
            </a:extLst>
          </p:cNvPr>
          <p:cNvCxnSpPr>
            <a:cxnSpLocks/>
          </p:cNvCxnSpPr>
          <p:nvPr/>
        </p:nvCxnSpPr>
        <p:spPr>
          <a:xfrm>
            <a:off x="3281990" y="4326797"/>
            <a:ext cx="637329" cy="39603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97138F-9893-66D5-0CE1-BBEFC0EB76DC}"/>
              </a:ext>
            </a:extLst>
          </p:cNvPr>
          <p:cNvCxnSpPr>
            <a:cxnSpLocks/>
          </p:cNvCxnSpPr>
          <p:nvPr/>
        </p:nvCxnSpPr>
        <p:spPr>
          <a:xfrm>
            <a:off x="3292170" y="5254509"/>
            <a:ext cx="637329" cy="118673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12E577-48AF-DA6D-3AD7-B39EC287E9D7}"/>
              </a:ext>
            </a:extLst>
          </p:cNvPr>
          <p:cNvCxnSpPr>
            <a:cxnSpLocks/>
          </p:cNvCxnSpPr>
          <p:nvPr/>
        </p:nvCxnSpPr>
        <p:spPr>
          <a:xfrm>
            <a:off x="3281427" y="4875093"/>
            <a:ext cx="648072" cy="75367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7CC0460-6CB9-7E35-7CCF-D7F7CE9DED6B}"/>
              </a:ext>
            </a:extLst>
          </p:cNvPr>
          <p:cNvSpPr txBox="1"/>
          <p:nvPr/>
        </p:nvSpPr>
        <p:spPr>
          <a:xfrm>
            <a:off x="3228891" y="2734467"/>
            <a:ext cx="648072" cy="369332"/>
          </a:xfrm>
          <a:prstGeom prst="rect">
            <a:avLst/>
          </a:prstGeom>
          <a:noFill/>
        </p:spPr>
        <p:txBody>
          <a:bodyPr wrap="square" rtlCol="0">
            <a:spAutoFit/>
          </a:bodyPr>
          <a:lstStyle/>
          <a:p>
            <a:pPr algn="ctr"/>
            <a:r>
              <a:rPr lang="en-CH" dirty="0"/>
              <a:t>A1</a:t>
            </a:r>
          </a:p>
        </p:txBody>
      </p:sp>
      <p:sp>
        <p:nvSpPr>
          <p:cNvPr id="31" name="TextBox 30">
            <a:extLst>
              <a:ext uri="{FF2B5EF4-FFF2-40B4-BE49-F238E27FC236}">
                <a16:creationId xmlns:a16="http://schemas.microsoft.com/office/drawing/2014/main" id="{D44BF0D3-A2CC-FE32-FB6D-82FCFA71F02B}"/>
              </a:ext>
            </a:extLst>
          </p:cNvPr>
          <p:cNvSpPr txBox="1"/>
          <p:nvPr/>
        </p:nvSpPr>
        <p:spPr>
          <a:xfrm>
            <a:off x="3223865" y="3516586"/>
            <a:ext cx="648072" cy="369332"/>
          </a:xfrm>
          <a:prstGeom prst="rect">
            <a:avLst/>
          </a:prstGeom>
          <a:noFill/>
        </p:spPr>
        <p:txBody>
          <a:bodyPr wrap="square" rtlCol="0">
            <a:spAutoFit/>
          </a:bodyPr>
          <a:lstStyle/>
          <a:p>
            <a:pPr algn="ctr"/>
            <a:r>
              <a:rPr lang="en-CH" dirty="0"/>
              <a:t>A2</a:t>
            </a:r>
          </a:p>
        </p:txBody>
      </p:sp>
      <p:sp>
        <p:nvSpPr>
          <p:cNvPr id="32" name="TextBox 31">
            <a:extLst>
              <a:ext uri="{FF2B5EF4-FFF2-40B4-BE49-F238E27FC236}">
                <a16:creationId xmlns:a16="http://schemas.microsoft.com/office/drawing/2014/main" id="{22055C05-72BE-C303-05F7-436482D65C36}"/>
              </a:ext>
            </a:extLst>
          </p:cNvPr>
          <p:cNvSpPr txBox="1"/>
          <p:nvPr/>
        </p:nvSpPr>
        <p:spPr>
          <a:xfrm>
            <a:off x="3223865" y="4020642"/>
            <a:ext cx="648072" cy="369332"/>
          </a:xfrm>
          <a:prstGeom prst="rect">
            <a:avLst/>
          </a:prstGeom>
          <a:noFill/>
        </p:spPr>
        <p:txBody>
          <a:bodyPr wrap="square" rtlCol="0">
            <a:spAutoFit/>
          </a:bodyPr>
          <a:lstStyle/>
          <a:p>
            <a:pPr algn="ctr"/>
            <a:r>
              <a:rPr lang="en-CH" dirty="0"/>
              <a:t>B1</a:t>
            </a:r>
          </a:p>
        </p:txBody>
      </p:sp>
      <p:sp>
        <p:nvSpPr>
          <p:cNvPr id="33" name="TextBox 32">
            <a:extLst>
              <a:ext uri="{FF2B5EF4-FFF2-40B4-BE49-F238E27FC236}">
                <a16:creationId xmlns:a16="http://schemas.microsoft.com/office/drawing/2014/main" id="{CF13BBCD-07A1-F090-5B9A-30181BC4C0C3}"/>
              </a:ext>
            </a:extLst>
          </p:cNvPr>
          <p:cNvSpPr txBox="1"/>
          <p:nvPr/>
        </p:nvSpPr>
        <p:spPr>
          <a:xfrm>
            <a:off x="3233429" y="4754344"/>
            <a:ext cx="648072" cy="369332"/>
          </a:xfrm>
          <a:prstGeom prst="rect">
            <a:avLst/>
          </a:prstGeom>
          <a:noFill/>
        </p:spPr>
        <p:txBody>
          <a:bodyPr wrap="square" rtlCol="0">
            <a:spAutoFit/>
          </a:bodyPr>
          <a:lstStyle/>
          <a:p>
            <a:pPr algn="ctr"/>
            <a:r>
              <a:rPr lang="en-CH" dirty="0"/>
              <a:t>B2</a:t>
            </a:r>
          </a:p>
        </p:txBody>
      </p:sp>
      <p:sp>
        <p:nvSpPr>
          <p:cNvPr id="34" name="TextBox 33">
            <a:extLst>
              <a:ext uri="{FF2B5EF4-FFF2-40B4-BE49-F238E27FC236}">
                <a16:creationId xmlns:a16="http://schemas.microsoft.com/office/drawing/2014/main" id="{134B4FB5-E533-C665-B2C3-68921D4F73BA}"/>
              </a:ext>
            </a:extLst>
          </p:cNvPr>
          <p:cNvSpPr txBox="1"/>
          <p:nvPr/>
        </p:nvSpPr>
        <p:spPr>
          <a:xfrm>
            <a:off x="3233429" y="5244425"/>
            <a:ext cx="648072" cy="369332"/>
          </a:xfrm>
          <a:prstGeom prst="rect">
            <a:avLst/>
          </a:prstGeom>
          <a:noFill/>
        </p:spPr>
        <p:txBody>
          <a:bodyPr wrap="square" rtlCol="0">
            <a:spAutoFit/>
          </a:bodyPr>
          <a:lstStyle/>
          <a:p>
            <a:pPr algn="ctr"/>
            <a:r>
              <a:rPr lang="en-CH" dirty="0"/>
              <a:t>C2</a:t>
            </a:r>
          </a:p>
        </p:txBody>
      </p:sp>
      <p:sp>
        <p:nvSpPr>
          <p:cNvPr id="41" name="Right Arrow 40">
            <a:extLst>
              <a:ext uri="{FF2B5EF4-FFF2-40B4-BE49-F238E27FC236}">
                <a16:creationId xmlns:a16="http://schemas.microsoft.com/office/drawing/2014/main" id="{93A48569-F85A-F770-FA51-2B6998949808}"/>
              </a:ext>
            </a:extLst>
          </p:cNvPr>
          <p:cNvSpPr/>
          <p:nvPr/>
        </p:nvSpPr>
        <p:spPr>
          <a:xfrm>
            <a:off x="6996100" y="4089327"/>
            <a:ext cx="504056" cy="86058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TextBox 41">
            <a:extLst>
              <a:ext uri="{FF2B5EF4-FFF2-40B4-BE49-F238E27FC236}">
                <a16:creationId xmlns:a16="http://schemas.microsoft.com/office/drawing/2014/main" id="{333652E6-BDC8-263D-9D0B-16DD17F6D8B0}"/>
              </a:ext>
            </a:extLst>
          </p:cNvPr>
          <p:cNvSpPr txBox="1"/>
          <p:nvPr/>
        </p:nvSpPr>
        <p:spPr>
          <a:xfrm>
            <a:off x="6836998" y="3703084"/>
            <a:ext cx="782530" cy="369332"/>
          </a:xfrm>
          <a:prstGeom prst="rect">
            <a:avLst/>
          </a:prstGeom>
          <a:noFill/>
        </p:spPr>
        <p:txBody>
          <a:bodyPr wrap="square" rtlCol="0">
            <a:spAutoFit/>
          </a:bodyPr>
          <a:lstStyle/>
          <a:p>
            <a:pPr algn="ctr"/>
            <a:r>
              <a:rPr lang="en-CH" b="1" dirty="0"/>
              <a:t>mean</a:t>
            </a:r>
          </a:p>
        </p:txBody>
      </p:sp>
      <p:cxnSp>
        <p:nvCxnSpPr>
          <p:cNvPr id="43" name="Straight Arrow Connector 42">
            <a:extLst>
              <a:ext uri="{FF2B5EF4-FFF2-40B4-BE49-F238E27FC236}">
                <a16:creationId xmlns:a16="http://schemas.microsoft.com/office/drawing/2014/main" id="{89486C17-53CC-20C9-CD8D-63FA8CED505B}"/>
              </a:ext>
            </a:extLst>
          </p:cNvPr>
          <p:cNvCxnSpPr>
            <a:cxnSpLocks/>
          </p:cNvCxnSpPr>
          <p:nvPr/>
        </p:nvCxnSpPr>
        <p:spPr>
          <a:xfrm>
            <a:off x="9076492" y="2924246"/>
            <a:ext cx="707038" cy="59234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8C2F47-F524-3EA2-C9B9-323D7FA65172}"/>
              </a:ext>
            </a:extLst>
          </p:cNvPr>
          <p:cNvCxnSpPr>
            <a:cxnSpLocks/>
          </p:cNvCxnSpPr>
          <p:nvPr/>
        </p:nvCxnSpPr>
        <p:spPr>
          <a:xfrm>
            <a:off x="9076492" y="3645319"/>
            <a:ext cx="707038" cy="19536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D4EB21-0005-FD51-7470-B2028476A9CB}"/>
              </a:ext>
            </a:extLst>
          </p:cNvPr>
          <p:cNvCxnSpPr>
            <a:cxnSpLocks/>
          </p:cNvCxnSpPr>
          <p:nvPr/>
        </p:nvCxnSpPr>
        <p:spPr>
          <a:xfrm flipV="1">
            <a:off x="9065797" y="4205308"/>
            <a:ext cx="717733" cy="21662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DE08F0-9045-A975-86E6-7425E8F00522}"/>
              </a:ext>
            </a:extLst>
          </p:cNvPr>
          <p:cNvCxnSpPr>
            <a:cxnSpLocks/>
          </p:cNvCxnSpPr>
          <p:nvPr/>
        </p:nvCxnSpPr>
        <p:spPr>
          <a:xfrm flipV="1">
            <a:off x="9076492" y="4421936"/>
            <a:ext cx="707038" cy="70741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A0A5073-F3C2-1242-F06D-8978935DB96B}"/>
              </a:ext>
            </a:extLst>
          </p:cNvPr>
          <p:cNvCxnSpPr>
            <a:cxnSpLocks/>
          </p:cNvCxnSpPr>
          <p:nvPr/>
        </p:nvCxnSpPr>
        <p:spPr>
          <a:xfrm flipV="1">
            <a:off x="9076492" y="4775644"/>
            <a:ext cx="707038" cy="1163243"/>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83C52ED-9FD8-CD83-CD04-5BB697C03FA5}"/>
              </a:ext>
            </a:extLst>
          </p:cNvPr>
          <p:cNvSpPr txBox="1"/>
          <p:nvPr/>
        </p:nvSpPr>
        <p:spPr>
          <a:xfrm>
            <a:off x="515380" y="293815"/>
            <a:ext cx="11161240" cy="523220"/>
          </a:xfrm>
          <a:prstGeom prst="rect">
            <a:avLst/>
          </a:prstGeom>
          <a:noFill/>
        </p:spPr>
        <p:txBody>
          <a:bodyPr wrap="square" rtlCol="0">
            <a:spAutoFit/>
          </a:bodyPr>
          <a:lstStyle/>
          <a:p>
            <a:pPr algn="ctr"/>
            <a:r>
              <a:rPr lang="en-CH" sz="2800" dirty="0">
                <a:latin typeface="Consolas" panose="020B0609020204030204" pitchFamily="49" charset="0"/>
                <a:cs typeface="Consolas" panose="020B0609020204030204" pitchFamily="49" charset="0"/>
              </a:rPr>
              <a:t>df</a:t>
            </a:r>
            <a:r>
              <a:rPr lang="en-CH" sz="2800" dirty="0">
                <a:solidFill>
                  <a:schemeClr val="accent2">
                    <a:lumMod val="75000"/>
                  </a:schemeClr>
                </a:solidFill>
                <a:latin typeface="Consolas" panose="020B0609020204030204" pitchFamily="49" charset="0"/>
                <a:cs typeface="Consolas" panose="020B0609020204030204" pitchFamily="49" charset="0"/>
              </a:rPr>
              <a:t>.groupby(‘condition_id’)</a:t>
            </a:r>
            <a:r>
              <a:rPr lang="en-CH" sz="2800" dirty="0">
                <a:solidFill>
                  <a:schemeClr val="accent1">
                    <a:lumMod val="75000"/>
                  </a:schemeClr>
                </a:solidFill>
                <a:latin typeface="Consolas" panose="020B0609020204030204" pitchFamily="49" charset="0"/>
                <a:cs typeface="Consolas" panose="020B0609020204030204" pitchFamily="49" charset="0"/>
              </a:rPr>
              <a:t>[‘response_time’].mean()</a:t>
            </a:r>
          </a:p>
        </p:txBody>
      </p:sp>
    </p:spTree>
    <p:extLst>
      <p:ext uri="{BB962C8B-B14F-4D97-AF65-F5344CB8AC3E}">
        <p14:creationId xmlns:p14="http://schemas.microsoft.com/office/powerpoint/2010/main" val="2678101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66C477-067C-9874-F2C4-C153E8CA8F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310C52F-00E9-73F5-D597-6067A2C2209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A006B78-0ADB-5FBB-C43B-566CADED262D}"/>
              </a:ext>
            </a:extLst>
          </p:cNvPr>
          <p:cNvSpPr>
            <a:spLocks noGrp="1"/>
          </p:cNvSpPr>
          <p:nvPr>
            <p:ph type="sldNum" sz="quarter" idx="12"/>
          </p:nvPr>
        </p:nvSpPr>
        <p:spPr/>
        <p:txBody>
          <a:bodyPr/>
          <a:lstStyle/>
          <a:p>
            <a:fld id="{EF79ADEA-B933-47CC-A4E9-04E6298B917C}" type="slidenum">
              <a:rPr lang="en-US" smtClean="0"/>
              <a:pPr/>
              <a:t>87</a:t>
            </a:fld>
            <a:endParaRPr lang="en-US"/>
          </a:p>
        </p:txBody>
      </p:sp>
      <p:pic>
        <p:nvPicPr>
          <p:cNvPr id="15" name="Picture 14">
            <a:extLst>
              <a:ext uri="{FF2B5EF4-FFF2-40B4-BE49-F238E27FC236}">
                <a16:creationId xmlns:a16="http://schemas.microsoft.com/office/drawing/2014/main" id="{BC3FA4E9-5294-0328-8F97-DDC1386E7258}"/>
              </a:ext>
            </a:extLst>
          </p:cNvPr>
          <p:cNvPicPr>
            <a:picLocks noChangeAspect="1"/>
          </p:cNvPicPr>
          <p:nvPr/>
        </p:nvPicPr>
        <p:blipFill>
          <a:blip r:embed="rId2"/>
          <a:stretch>
            <a:fillRect/>
          </a:stretch>
        </p:blipFill>
        <p:spPr>
          <a:xfrm>
            <a:off x="1775520" y="2645490"/>
            <a:ext cx="3399553" cy="3303790"/>
          </a:xfrm>
          <a:prstGeom prst="rect">
            <a:avLst/>
          </a:prstGeom>
        </p:spPr>
      </p:pic>
      <p:sp>
        <p:nvSpPr>
          <p:cNvPr id="16" name="TextBox 15">
            <a:extLst>
              <a:ext uri="{FF2B5EF4-FFF2-40B4-BE49-F238E27FC236}">
                <a16:creationId xmlns:a16="http://schemas.microsoft.com/office/drawing/2014/main" id="{13746398-1E85-0926-179F-6EEC29167DF2}"/>
              </a:ext>
            </a:extLst>
          </p:cNvPr>
          <p:cNvSpPr txBox="1"/>
          <p:nvPr/>
        </p:nvSpPr>
        <p:spPr>
          <a:xfrm>
            <a:off x="9984432" y="476672"/>
            <a:ext cx="1872208" cy="646331"/>
          </a:xfrm>
          <a:prstGeom prst="rect">
            <a:avLst/>
          </a:prstGeom>
          <a:solidFill>
            <a:schemeClr val="accent2">
              <a:lumMod val="20000"/>
              <a:lumOff val="80000"/>
            </a:schemeClr>
          </a:solidFill>
        </p:spPr>
        <p:txBody>
          <a:bodyPr wrap="square" rtlCol="0">
            <a:spAutoFit/>
          </a:bodyPr>
          <a:lstStyle/>
          <a:p>
            <a:pPr algn="ctr"/>
            <a:r>
              <a:rPr lang="en-CH" sz="3600" dirty="0"/>
              <a:t>split</a:t>
            </a:r>
          </a:p>
        </p:txBody>
      </p:sp>
      <p:sp>
        <p:nvSpPr>
          <p:cNvPr id="17" name="TextBox 16">
            <a:extLst>
              <a:ext uri="{FF2B5EF4-FFF2-40B4-BE49-F238E27FC236}">
                <a16:creationId xmlns:a16="http://schemas.microsoft.com/office/drawing/2014/main" id="{AC67E940-16D3-A6FC-0D6E-51EBD91DBB99}"/>
              </a:ext>
            </a:extLst>
          </p:cNvPr>
          <p:cNvSpPr txBox="1"/>
          <p:nvPr/>
        </p:nvSpPr>
        <p:spPr>
          <a:xfrm>
            <a:off x="9984432" y="1214386"/>
            <a:ext cx="1872208" cy="646331"/>
          </a:xfrm>
          <a:prstGeom prst="rect">
            <a:avLst/>
          </a:prstGeom>
          <a:solidFill>
            <a:schemeClr val="accent5">
              <a:lumMod val="20000"/>
              <a:lumOff val="80000"/>
            </a:schemeClr>
          </a:solidFill>
        </p:spPr>
        <p:txBody>
          <a:bodyPr wrap="square" rtlCol="0">
            <a:spAutoFit/>
          </a:bodyPr>
          <a:lstStyle/>
          <a:p>
            <a:pPr algn="ctr"/>
            <a:r>
              <a:rPr lang="en-CH" sz="3600" dirty="0"/>
              <a:t>apply</a:t>
            </a:r>
          </a:p>
        </p:txBody>
      </p:sp>
      <p:sp>
        <p:nvSpPr>
          <p:cNvPr id="18" name="TextBox 17">
            <a:extLst>
              <a:ext uri="{FF2B5EF4-FFF2-40B4-BE49-F238E27FC236}">
                <a16:creationId xmlns:a16="http://schemas.microsoft.com/office/drawing/2014/main" id="{25C191C7-F84D-BC99-8B6A-78157546F71D}"/>
              </a:ext>
            </a:extLst>
          </p:cNvPr>
          <p:cNvSpPr txBox="1"/>
          <p:nvPr/>
        </p:nvSpPr>
        <p:spPr>
          <a:xfrm>
            <a:off x="9987372" y="2017506"/>
            <a:ext cx="1872208" cy="646331"/>
          </a:xfrm>
          <a:prstGeom prst="rect">
            <a:avLst/>
          </a:prstGeom>
          <a:solidFill>
            <a:schemeClr val="accent6">
              <a:lumMod val="20000"/>
              <a:lumOff val="80000"/>
            </a:schemeClr>
          </a:solidFill>
        </p:spPr>
        <p:txBody>
          <a:bodyPr wrap="square" rtlCol="0">
            <a:spAutoFit/>
          </a:bodyPr>
          <a:lstStyle/>
          <a:p>
            <a:pPr algn="ctr"/>
            <a:r>
              <a:rPr lang="en-CH" sz="3600" dirty="0"/>
              <a:t>combine</a:t>
            </a:r>
          </a:p>
        </p:txBody>
      </p:sp>
      <p:sp>
        <p:nvSpPr>
          <p:cNvPr id="2" name="TextBox 1">
            <a:extLst>
              <a:ext uri="{FF2B5EF4-FFF2-40B4-BE49-F238E27FC236}">
                <a16:creationId xmlns:a16="http://schemas.microsoft.com/office/drawing/2014/main" id="{BD9A048F-1E28-B293-1899-011E813CD4C3}"/>
              </a:ext>
            </a:extLst>
          </p:cNvPr>
          <p:cNvSpPr txBox="1"/>
          <p:nvPr/>
        </p:nvSpPr>
        <p:spPr>
          <a:xfrm>
            <a:off x="515380" y="325916"/>
            <a:ext cx="11161240" cy="1815882"/>
          </a:xfrm>
          <a:prstGeom prst="rect">
            <a:avLst/>
          </a:prstGeom>
          <a:noFill/>
        </p:spPr>
        <p:txBody>
          <a:bodyPr wrap="square" rtlCol="0">
            <a:spAutoFit/>
          </a:bodyPr>
          <a:lstStyle/>
          <a:p>
            <a:r>
              <a:rPr lang="en-US" sz="2800" noProof="1">
                <a:latin typeface="Consolas" panose="020B0609020204030204" pitchFamily="49" charset="0"/>
                <a:cs typeface="Consolas" panose="020B0609020204030204" pitchFamily="49" charset="0"/>
              </a:rPr>
              <a:t>data.pivot_table(</a:t>
            </a:r>
            <a:br>
              <a:rPr lang="en-US" sz="2800" noProof="1">
                <a:latin typeface="Consolas" panose="020B0609020204030204" pitchFamily="49" charset="0"/>
                <a:cs typeface="Consolas" panose="020B0609020204030204" pitchFamily="49" charset="0"/>
              </a:rPr>
            </a:br>
            <a:r>
              <a:rPr lang="en-US" sz="2800" noProof="1">
                <a:latin typeface="Consolas" panose="020B0609020204030204" pitchFamily="49" charset="0"/>
                <a:cs typeface="Consolas" panose="020B0609020204030204" pitchFamily="49" charset="0"/>
              </a:rPr>
              <a:t>	</a:t>
            </a:r>
            <a:r>
              <a:rPr lang="en-US" sz="2800" noProof="1">
                <a:solidFill>
                  <a:schemeClr val="accent2">
                    <a:lumMod val="75000"/>
                  </a:schemeClr>
                </a:solidFill>
                <a:latin typeface="Consolas" panose="020B0609020204030204" pitchFamily="49" charset="0"/>
                <a:cs typeface="Consolas" panose="020B0609020204030204" pitchFamily="49" charset="0"/>
              </a:rPr>
              <a:t>index='condition_id', columns='response'</a:t>
            </a:r>
            <a:r>
              <a:rPr lang="en-US" sz="2800" noProof="1">
                <a:latin typeface="Consolas" panose="020B0609020204030204" pitchFamily="49" charset="0"/>
                <a:cs typeface="Consolas" panose="020B0609020204030204" pitchFamily="49" charset="0"/>
              </a:rPr>
              <a:t>, 	</a:t>
            </a:r>
            <a:r>
              <a:rPr lang="en-US" sz="2800" noProof="1">
                <a:solidFill>
                  <a:schemeClr val="accent1">
                    <a:lumMod val="75000"/>
                  </a:schemeClr>
                </a:solidFill>
                <a:latin typeface="Consolas" panose="020B0609020204030204" pitchFamily="49" charset="0"/>
                <a:cs typeface="Consolas" panose="020B0609020204030204" pitchFamily="49" charset="0"/>
              </a:rPr>
              <a:t>values='response_time', aggfunc='mean',</a:t>
            </a:r>
          </a:p>
          <a:p>
            <a:r>
              <a:rPr lang="en-US" sz="2800" noProof="1">
                <a:latin typeface="Consolas" panose="020B0609020204030204" pitchFamily="49" charset="0"/>
                <a:cs typeface="Consolas" panose="020B0609020204030204" pitchFamily="49" charset="0"/>
              </a:rPr>
              <a:t>)</a:t>
            </a:r>
            <a:endParaRPr lang="en-US" sz="2800" noProof="1">
              <a:solidFill>
                <a:schemeClr val="accent1">
                  <a:lumMod val="75000"/>
                </a:schemeClr>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0382C0A9-A6E3-C014-7C76-79C3F66B5B60}"/>
              </a:ext>
            </a:extLst>
          </p:cNvPr>
          <p:cNvPicPr>
            <a:picLocks noChangeAspect="1"/>
          </p:cNvPicPr>
          <p:nvPr/>
        </p:nvPicPr>
        <p:blipFill>
          <a:blip r:embed="rId3"/>
          <a:stretch>
            <a:fillRect/>
          </a:stretch>
        </p:blipFill>
        <p:spPr>
          <a:xfrm>
            <a:off x="6965950" y="3065485"/>
            <a:ext cx="2374900" cy="2463800"/>
          </a:xfrm>
          <a:prstGeom prst="rect">
            <a:avLst/>
          </a:prstGeom>
        </p:spPr>
      </p:pic>
      <p:sp>
        <p:nvSpPr>
          <p:cNvPr id="7" name="Right Arrow 6">
            <a:extLst>
              <a:ext uri="{FF2B5EF4-FFF2-40B4-BE49-F238E27FC236}">
                <a16:creationId xmlns:a16="http://schemas.microsoft.com/office/drawing/2014/main" id="{8D24DFD9-74EF-596F-2750-89A68BE73746}"/>
              </a:ext>
            </a:extLst>
          </p:cNvPr>
          <p:cNvSpPr/>
          <p:nvPr/>
        </p:nvSpPr>
        <p:spPr>
          <a:xfrm>
            <a:off x="5818483" y="3867095"/>
            <a:ext cx="504056" cy="86058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8323478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p:txBody>
          <a:bodyPr/>
          <a:lstStyle/>
          <a:p>
            <a:endParaRPr lang="en-US" dirty="0"/>
          </a:p>
          <a:p>
            <a:r>
              <a:rPr lang="en-US" dirty="0"/>
              <a:t>Compute summary statistics for the neural data</a:t>
            </a:r>
          </a:p>
          <a:p>
            <a:r>
              <a:rPr lang="en-US" dirty="0"/>
              <a:t>Submit a PR for Issue #4 on GitHub</a:t>
            </a:r>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88</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523220"/>
          </a:xfrm>
          <a:prstGeom prst="rect">
            <a:avLst/>
          </a:prstGeom>
          <a:noFill/>
        </p:spPr>
        <p:txBody>
          <a:bodyPr wrap="square">
            <a:spAutoFit/>
          </a:bodyPr>
          <a:lstStyle/>
          <a:p>
            <a:r>
              <a:rPr lang="en-GB" sz="1400" noProof="1">
                <a:solidFill>
                  <a:schemeClr val="tx1"/>
                </a:solidFill>
                <a:latin typeface="Courier New" panose="02070309020205020404" pitchFamily="49" charset="0"/>
                <a:cs typeface="Courier New" panose="02070309020205020404" pitchFamily="49" charset="0"/>
              </a:rPr>
              <a:t>exercises/</a:t>
            </a:r>
            <a:br>
              <a:rPr lang="en-GB" sz="1400" noProof="1">
                <a:solidFill>
                  <a:schemeClr val="tx1"/>
                </a:solidFill>
                <a:latin typeface="Courier New" panose="02070309020205020404" pitchFamily="49" charset="0"/>
                <a:cs typeface="Courier New" panose="02070309020205020404" pitchFamily="49" charset="0"/>
              </a:rPr>
            </a:br>
            <a:r>
              <a:rPr lang="en-GB" sz="1400" noProof="1">
                <a:solidFill>
                  <a:schemeClr val="tx1"/>
                </a:solidFill>
                <a:latin typeface="Courier New" panose="02070309020205020404" pitchFamily="49" charset="0"/>
                <a:cs typeface="Courier New" panose="02070309020205020404" pitchFamily="49" charset="0"/>
              </a:rPr>
              <a:t>tabular_split_apply_combine</a:t>
            </a: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2" y="365126"/>
            <a:ext cx="6898744"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509854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p:txBody>
          <a:bodyPr/>
          <a:lstStyle/>
          <a:p>
            <a:r>
              <a:rPr lang="en-US" dirty="0"/>
              <a:t>Compute some summary tables for the WHO tuberculosis data</a:t>
            </a:r>
          </a:p>
          <a:p>
            <a:pPr marL="0" indent="0">
              <a:buNone/>
            </a:pPr>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89</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exercises/tuberculosis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5893175" cy="953312"/>
          </a:xfrm>
        </p:spPr>
        <p:txBody>
          <a:bodyPr>
            <a:normAutofit fontScale="90000"/>
          </a:bodyPr>
          <a:lstStyle/>
          <a:p>
            <a:r>
              <a:rPr lang="en-US" b="1" dirty="0"/>
              <a:t>Hands-on</a:t>
            </a:r>
            <a:br>
              <a:rPr lang="en-US" b="1" dirty="0"/>
            </a:br>
            <a:endParaRPr lang="en-CH" sz="3600" dirty="0"/>
          </a:p>
        </p:txBody>
      </p:sp>
      <p:pic>
        <p:nvPicPr>
          <p:cNvPr id="7" name="Picture 6">
            <a:extLst>
              <a:ext uri="{FF2B5EF4-FFF2-40B4-BE49-F238E27FC236}">
                <a16:creationId xmlns:a16="http://schemas.microsoft.com/office/drawing/2014/main" id="{CEB9BAF4-9A29-61A6-B1DF-B3A5BAA5D07E}"/>
              </a:ext>
            </a:extLst>
          </p:cNvPr>
          <p:cNvPicPr>
            <a:picLocks noChangeAspect="1"/>
          </p:cNvPicPr>
          <p:nvPr/>
        </p:nvPicPr>
        <p:blipFill>
          <a:blip r:embed="rId4"/>
          <a:stretch>
            <a:fillRect/>
          </a:stretch>
        </p:blipFill>
        <p:spPr>
          <a:xfrm>
            <a:off x="1559496" y="2780928"/>
            <a:ext cx="8916370" cy="2880320"/>
          </a:xfrm>
          <a:prstGeom prst="rect">
            <a:avLst/>
          </a:prstGeom>
        </p:spPr>
      </p:pic>
      <p:sp>
        <p:nvSpPr>
          <p:cNvPr id="10" name="TextBox 9">
            <a:extLst>
              <a:ext uri="{FF2B5EF4-FFF2-40B4-BE49-F238E27FC236}">
                <a16:creationId xmlns:a16="http://schemas.microsoft.com/office/drawing/2014/main" id="{B3EB0833-4BEE-BEBE-1B0A-CD7E9848ACC9}"/>
              </a:ext>
            </a:extLst>
          </p:cNvPr>
          <p:cNvSpPr txBox="1"/>
          <p:nvPr/>
        </p:nvSpPr>
        <p:spPr>
          <a:xfrm>
            <a:off x="4223792" y="2137237"/>
            <a:ext cx="792088" cy="369332"/>
          </a:xfrm>
          <a:prstGeom prst="rect">
            <a:avLst/>
          </a:prstGeom>
          <a:noFill/>
        </p:spPr>
        <p:txBody>
          <a:bodyPr wrap="square" rtlCol="0">
            <a:spAutoFit/>
          </a:bodyPr>
          <a:lstStyle/>
          <a:p>
            <a:r>
              <a:rPr lang="en-CH" dirty="0"/>
              <a:t>Males</a:t>
            </a:r>
          </a:p>
        </p:txBody>
      </p:sp>
      <p:sp>
        <p:nvSpPr>
          <p:cNvPr id="12" name="TextBox 11">
            <a:extLst>
              <a:ext uri="{FF2B5EF4-FFF2-40B4-BE49-F238E27FC236}">
                <a16:creationId xmlns:a16="http://schemas.microsoft.com/office/drawing/2014/main" id="{ED1B7377-8FFF-CEE1-68D1-19FCFF93A6AA}"/>
              </a:ext>
            </a:extLst>
          </p:cNvPr>
          <p:cNvSpPr txBox="1"/>
          <p:nvPr/>
        </p:nvSpPr>
        <p:spPr>
          <a:xfrm>
            <a:off x="5026296" y="2137237"/>
            <a:ext cx="1516814" cy="369332"/>
          </a:xfrm>
          <a:prstGeom prst="rect">
            <a:avLst/>
          </a:prstGeom>
          <a:noFill/>
        </p:spPr>
        <p:txBody>
          <a:bodyPr wrap="square" rtlCol="0">
            <a:spAutoFit/>
          </a:bodyPr>
          <a:lstStyle/>
          <a:p>
            <a:r>
              <a:rPr lang="en-CH" dirty="0"/>
              <a:t>15-24 years</a:t>
            </a:r>
          </a:p>
        </p:txBody>
      </p:sp>
      <p:cxnSp>
        <p:nvCxnSpPr>
          <p:cNvPr id="14" name="Straight Arrow Connector 13">
            <a:extLst>
              <a:ext uri="{FF2B5EF4-FFF2-40B4-BE49-F238E27FC236}">
                <a16:creationId xmlns:a16="http://schemas.microsoft.com/office/drawing/2014/main" id="{2BC2DFCE-B34D-5488-B5D8-D11BBFB2320E}"/>
              </a:ext>
            </a:extLst>
          </p:cNvPr>
          <p:cNvCxnSpPr>
            <a:stCxn id="10" idx="2"/>
          </p:cNvCxnSpPr>
          <p:nvPr/>
        </p:nvCxnSpPr>
        <p:spPr>
          <a:xfrm>
            <a:off x="4619836" y="2506569"/>
            <a:ext cx="252028" cy="346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FCE878-596E-57F4-C9DC-AEE772818FA2}"/>
              </a:ext>
            </a:extLst>
          </p:cNvPr>
          <p:cNvCxnSpPr>
            <a:cxnSpLocks/>
          </p:cNvCxnSpPr>
          <p:nvPr/>
        </p:nvCxnSpPr>
        <p:spPr>
          <a:xfrm flipH="1">
            <a:off x="5159896" y="2423396"/>
            <a:ext cx="239376" cy="429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939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9</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4"/>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5"/>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6"/>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7"/>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8"/>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Tree>
    <p:extLst>
      <p:ext uri="{BB962C8B-B14F-4D97-AF65-F5344CB8AC3E}">
        <p14:creationId xmlns:p14="http://schemas.microsoft.com/office/powerpoint/2010/main" val="1854758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Tidy Data</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90</a:t>
            </a:fld>
            <a:endParaRPr lang="en-US"/>
          </a:p>
        </p:txBody>
      </p:sp>
    </p:spTree>
    <p:extLst>
      <p:ext uri="{BB962C8B-B14F-4D97-AF65-F5344CB8AC3E}">
        <p14:creationId xmlns:p14="http://schemas.microsoft.com/office/powerpoint/2010/main" val="32916574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B646-8652-81E7-F0FA-A1DCDDDA9441}"/>
              </a:ext>
            </a:extLst>
          </p:cNvPr>
          <p:cNvSpPr>
            <a:spLocks noGrp="1"/>
          </p:cNvSpPr>
          <p:nvPr>
            <p:ph type="title"/>
          </p:nvPr>
        </p:nvSpPr>
        <p:spPr/>
        <p:txBody>
          <a:bodyPr>
            <a:normAutofit fontScale="90000"/>
          </a:bodyPr>
          <a:lstStyle/>
          <a:p>
            <a:r>
              <a:rPr lang="en-CH" dirty="0"/>
              <a:t>Same data, different organization</a:t>
            </a:r>
            <a:br>
              <a:rPr lang="en-CH" dirty="0"/>
            </a:br>
            <a:r>
              <a:rPr lang="en-CH" dirty="0"/>
              <a:t>Which one is best for data analysis?</a:t>
            </a:r>
          </a:p>
        </p:txBody>
      </p:sp>
      <p:sp>
        <p:nvSpPr>
          <p:cNvPr id="4" name="Date Placeholder 3">
            <a:extLst>
              <a:ext uri="{FF2B5EF4-FFF2-40B4-BE49-F238E27FC236}">
                <a16:creationId xmlns:a16="http://schemas.microsoft.com/office/drawing/2014/main" id="{2DAFADA9-26E5-6C2B-1D8D-AC08D6DAAEA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20A424C-917B-F462-A6B9-7498F562D0F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2AF1FE1-936B-86BB-8AC9-07915C9815FB}"/>
              </a:ext>
            </a:extLst>
          </p:cNvPr>
          <p:cNvSpPr>
            <a:spLocks noGrp="1"/>
          </p:cNvSpPr>
          <p:nvPr>
            <p:ph type="sldNum" sz="quarter" idx="12"/>
          </p:nvPr>
        </p:nvSpPr>
        <p:spPr/>
        <p:txBody>
          <a:bodyPr/>
          <a:lstStyle/>
          <a:p>
            <a:fld id="{EF79ADEA-B933-47CC-A4E9-04E6298B917C}" type="slidenum">
              <a:rPr lang="en-US" smtClean="0"/>
              <a:pPr/>
              <a:t>91</a:t>
            </a:fld>
            <a:endParaRPr lang="en-US"/>
          </a:p>
        </p:txBody>
      </p:sp>
      <p:pic>
        <p:nvPicPr>
          <p:cNvPr id="7" name="Picture 6">
            <a:extLst>
              <a:ext uri="{FF2B5EF4-FFF2-40B4-BE49-F238E27FC236}">
                <a16:creationId xmlns:a16="http://schemas.microsoft.com/office/drawing/2014/main" id="{A022AF9A-DDC5-2580-85C9-5A540895453F}"/>
              </a:ext>
            </a:extLst>
          </p:cNvPr>
          <p:cNvPicPr>
            <a:picLocks noChangeAspect="1"/>
          </p:cNvPicPr>
          <p:nvPr/>
        </p:nvPicPr>
        <p:blipFill>
          <a:blip r:embed="rId2"/>
          <a:stretch>
            <a:fillRect/>
          </a:stretch>
        </p:blipFill>
        <p:spPr>
          <a:xfrm>
            <a:off x="6528048" y="3078000"/>
            <a:ext cx="4368800" cy="1511300"/>
          </a:xfrm>
          <a:prstGeom prst="rect">
            <a:avLst/>
          </a:prstGeom>
        </p:spPr>
      </p:pic>
      <p:pic>
        <p:nvPicPr>
          <p:cNvPr id="8" name="Picture 7">
            <a:extLst>
              <a:ext uri="{FF2B5EF4-FFF2-40B4-BE49-F238E27FC236}">
                <a16:creationId xmlns:a16="http://schemas.microsoft.com/office/drawing/2014/main" id="{5F89FB98-0730-C326-77E0-D426C1B72C1D}"/>
              </a:ext>
            </a:extLst>
          </p:cNvPr>
          <p:cNvPicPr>
            <a:picLocks noChangeAspect="1"/>
          </p:cNvPicPr>
          <p:nvPr/>
        </p:nvPicPr>
        <p:blipFill>
          <a:blip r:embed="rId3"/>
          <a:stretch>
            <a:fillRect/>
          </a:stretch>
        </p:blipFill>
        <p:spPr>
          <a:xfrm>
            <a:off x="551384" y="2119385"/>
            <a:ext cx="5384800" cy="1257300"/>
          </a:xfrm>
          <a:prstGeom prst="rect">
            <a:avLst/>
          </a:prstGeom>
        </p:spPr>
      </p:pic>
      <p:pic>
        <p:nvPicPr>
          <p:cNvPr id="9" name="Picture 8">
            <a:extLst>
              <a:ext uri="{FF2B5EF4-FFF2-40B4-BE49-F238E27FC236}">
                <a16:creationId xmlns:a16="http://schemas.microsoft.com/office/drawing/2014/main" id="{1D9745A8-CC05-85FB-6D97-1EC35D7FB27D}"/>
              </a:ext>
            </a:extLst>
          </p:cNvPr>
          <p:cNvPicPr>
            <a:picLocks noChangeAspect="1"/>
          </p:cNvPicPr>
          <p:nvPr/>
        </p:nvPicPr>
        <p:blipFill>
          <a:blip r:embed="rId4"/>
          <a:stretch>
            <a:fillRect/>
          </a:stretch>
        </p:blipFill>
        <p:spPr>
          <a:xfrm>
            <a:off x="2927648" y="3944117"/>
            <a:ext cx="2921000" cy="2273300"/>
          </a:xfrm>
          <a:prstGeom prst="rect">
            <a:avLst/>
          </a:prstGeom>
        </p:spPr>
      </p:pic>
    </p:spTree>
    <p:extLst>
      <p:ext uri="{BB962C8B-B14F-4D97-AF65-F5344CB8AC3E}">
        <p14:creationId xmlns:p14="http://schemas.microsoft.com/office/powerpoint/2010/main" val="36375623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B646-8652-81E7-F0FA-A1DCDDDA9441}"/>
              </a:ext>
            </a:extLst>
          </p:cNvPr>
          <p:cNvSpPr>
            <a:spLocks noGrp="1"/>
          </p:cNvSpPr>
          <p:nvPr>
            <p:ph type="title"/>
          </p:nvPr>
        </p:nvSpPr>
        <p:spPr/>
        <p:txBody>
          <a:bodyPr>
            <a:normAutofit fontScale="90000"/>
          </a:bodyPr>
          <a:lstStyle/>
          <a:p>
            <a:r>
              <a:rPr lang="en-CH" dirty="0"/>
              <a:t>Same data, different organization</a:t>
            </a:r>
            <a:br>
              <a:rPr lang="en-CH" dirty="0"/>
            </a:br>
            <a:r>
              <a:rPr lang="en-CH" dirty="0"/>
              <a:t>Which one is best for data analysis?</a:t>
            </a:r>
          </a:p>
        </p:txBody>
      </p:sp>
      <p:sp>
        <p:nvSpPr>
          <p:cNvPr id="4" name="Date Placeholder 3">
            <a:extLst>
              <a:ext uri="{FF2B5EF4-FFF2-40B4-BE49-F238E27FC236}">
                <a16:creationId xmlns:a16="http://schemas.microsoft.com/office/drawing/2014/main" id="{2DAFADA9-26E5-6C2B-1D8D-AC08D6DAAEA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20A424C-917B-F462-A6B9-7498F562D0F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2AF1FE1-936B-86BB-8AC9-07915C9815FB}"/>
              </a:ext>
            </a:extLst>
          </p:cNvPr>
          <p:cNvSpPr>
            <a:spLocks noGrp="1"/>
          </p:cNvSpPr>
          <p:nvPr>
            <p:ph type="sldNum" sz="quarter" idx="12"/>
          </p:nvPr>
        </p:nvSpPr>
        <p:spPr/>
        <p:txBody>
          <a:bodyPr/>
          <a:lstStyle/>
          <a:p>
            <a:fld id="{EF79ADEA-B933-47CC-A4E9-04E6298B917C}" type="slidenum">
              <a:rPr lang="en-US" smtClean="0"/>
              <a:pPr/>
              <a:t>92</a:t>
            </a:fld>
            <a:endParaRPr lang="en-US"/>
          </a:p>
        </p:txBody>
      </p:sp>
      <p:pic>
        <p:nvPicPr>
          <p:cNvPr id="7" name="Picture 6">
            <a:extLst>
              <a:ext uri="{FF2B5EF4-FFF2-40B4-BE49-F238E27FC236}">
                <a16:creationId xmlns:a16="http://schemas.microsoft.com/office/drawing/2014/main" id="{A022AF9A-DDC5-2580-85C9-5A540895453F}"/>
              </a:ext>
            </a:extLst>
          </p:cNvPr>
          <p:cNvPicPr>
            <a:picLocks noChangeAspect="1"/>
          </p:cNvPicPr>
          <p:nvPr/>
        </p:nvPicPr>
        <p:blipFill>
          <a:blip r:embed="rId2"/>
          <a:stretch>
            <a:fillRect/>
          </a:stretch>
        </p:blipFill>
        <p:spPr>
          <a:xfrm>
            <a:off x="6528048" y="3078000"/>
            <a:ext cx="4368800" cy="1511300"/>
          </a:xfrm>
          <a:prstGeom prst="rect">
            <a:avLst/>
          </a:prstGeom>
        </p:spPr>
      </p:pic>
      <p:pic>
        <p:nvPicPr>
          <p:cNvPr id="8" name="Picture 7">
            <a:extLst>
              <a:ext uri="{FF2B5EF4-FFF2-40B4-BE49-F238E27FC236}">
                <a16:creationId xmlns:a16="http://schemas.microsoft.com/office/drawing/2014/main" id="{5F89FB98-0730-C326-77E0-D426C1B72C1D}"/>
              </a:ext>
            </a:extLst>
          </p:cNvPr>
          <p:cNvPicPr>
            <a:picLocks noChangeAspect="1"/>
          </p:cNvPicPr>
          <p:nvPr/>
        </p:nvPicPr>
        <p:blipFill>
          <a:blip r:embed="rId3"/>
          <a:stretch>
            <a:fillRect/>
          </a:stretch>
        </p:blipFill>
        <p:spPr>
          <a:xfrm>
            <a:off x="551384" y="2119385"/>
            <a:ext cx="5384800" cy="1257300"/>
          </a:xfrm>
          <a:prstGeom prst="rect">
            <a:avLst/>
          </a:prstGeom>
        </p:spPr>
      </p:pic>
      <p:pic>
        <p:nvPicPr>
          <p:cNvPr id="9" name="Picture 8">
            <a:extLst>
              <a:ext uri="{FF2B5EF4-FFF2-40B4-BE49-F238E27FC236}">
                <a16:creationId xmlns:a16="http://schemas.microsoft.com/office/drawing/2014/main" id="{1D9745A8-CC05-85FB-6D97-1EC35D7FB27D}"/>
              </a:ext>
            </a:extLst>
          </p:cNvPr>
          <p:cNvPicPr>
            <a:picLocks noChangeAspect="1"/>
          </p:cNvPicPr>
          <p:nvPr/>
        </p:nvPicPr>
        <p:blipFill>
          <a:blip r:embed="rId4"/>
          <a:stretch>
            <a:fillRect/>
          </a:stretch>
        </p:blipFill>
        <p:spPr>
          <a:xfrm>
            <a:off x="2927648" y="3944117"/>
            <a:ext cx="2921000" cy="2273300"/>
          </a:xfrm>
          <a:prstGeom prst="rect">
            <a:avLst/>
          </a:prstGeom>
        </p:spPr>
      </p:pic>
      <p:sp>
        <p:nvSpPr>
          <p:cNvPr id="3" name="TextBox 2">
            <a:extLst>
              <a:ext uri="{FF2B5EF4-FFF2-40B4-BE49-F238E27FC236}">
                <a16:creationId xmlns:a16="http://schemas.microsoft.com/office/drawing/2014/main" id="{DC829498-F1E3-C510-0849-4D6CC686E3C0}"/>
              </a:ext>
            </a:extLst>
          </p:cNvPr>
          <p:cNvSpPr txBox="1"/>
          <p:nvPr/>
        </p:nvSpPr>
        <p:spPr>
          <a:xfrm>
            <a:off x="3048000" y="1772816"/>
            <a:ext cx="5712296" cy="2308324"/>
          </a:xfrm>
          <a:custGeom>
            <a:avLst/>
            <a:gdLst>
              <a:gd name="connsiteX0" fmla="*/ 0 w 5712296"/>
              <a:gd name="connsiteY0" fmla="*/ 0 h 2308324"/>
              <a:gd name="connsiteX1" fmla="*/ 691823 w 5712296"/>
              <a:gd name="connsiteY1" fmla="*/ 0 h 2308324"/>
              <a:gd name="connsiteX2" fmla="*/ 1155153 w 5712296"/>
              <a:gd name="connsiteY2" fmla="*/ 0 h 2308324"/>
              <a:gd name="connsiteX3" fmla="*/ 1732730 w 5712296"/>
              <a:gd name="connsiteY3" fmla="*/ 0 h 2308324"/>
              <a:gd name="connsiteX4" fmla="*/ 2481675 w 5712296"/>
              <a:gd name="connsiteY4" fmla="*/ 0 h 2308324"/>
              <a:gd name="connsiteX5" fmla="*/ 3116375 w 5712296"/>
              <a:gd name="connsiteY5" fmla="*/ 0 h 2308324"/>
              <a:gd name="connsiteX6" fmla="*/ 3808197 w 5712296"/>
              <a:gd name="connsiteY6" fmla="*/ 0 h 2308324"/>
              <a:gd name="connsiteX7" fmla="*/ 4385774 w 5712296"/>
              <a:gd name="connsiteY7" fmla="*/ 0 h 2308324"/>
              <a:gd name="connsiteX8" fmla="*/ 5020473 w 5712296"/>
              <a:gd name="connsiteY8" fmla="*/ 0 h 2308324"/>
              <a:gd name="connsiteX9" fmla="*/ 5712296 w 5712296"/>
              <a:gd name="connsiteY9" fmla="*/ 0 h 2308324"/>
              <a:gd name="connsiteX10" fmla="*/ 5712296 w 5712296"/>
              <a:gd name="connsiteY10" fmla="*/ 530915 h 2308324"/>
              <a:gd name="connsiteX11" fmla="*/ 5712296 w 5712296"/>
              <a:gd name="connsiteY11" fmla="*/ 1038746 h 2308324"/>
              <a:gd name="connsiteX12" fmla="*/ 5712296 w 5712296"/>
              <a:gd name="connsiteY12" fmla="*/ 1569660 h 2308324"/>
              <a:gd name="connsiteX13" fmla="*/ 5712296 w 5712296"/>
              <a:gd name="connsiteY13" fmla="*/ 2308324 h 2308324"/>
              <a:gd name="connsiteX14" fmla="*/ 5077596 w 5712296"/>
              <a:gd name="connsiteY14" fmla="*/ 2308324 h 2308324"/>
              <a:gd name="connsiteX15" fmla="*/ 4442897 w 5712296"/>
              <a:gd name="connsiteY15" fmla="*/ 2308324 h 2308324"/>
              <a:gd name="connsiteX16" fmla="*/ 3922443 w 5712296"/>
              <a:gd name="connsiteY16" fmla="*/ 2308324 h 2308324"/>
              <a:gd name="connsiteX17" fmla="*/ 3287744 w 5712296"/>
              <a:gd name="connsiteY17" fmla="*/ 2308324 h 2308324"/>
              <a:gd name="connsiteX18" fmla="*/ 2653044 w 5712296"/>
              <a:gd name="connsiteY18" fmla="*/ 2308324 h 2308324"/>
              <a:gd name="connsiteX19" fmla="*/ 2018345 w 5712296"/>
              <a:gd name="connsiteY19" fmla="*/ 2308324 h 2308324"/>
              <a:gd name="connsiteX20" fmla="*/ 1383645 w 5712296"/>
              <a:gd name="connsiteY20" fmla="*/ 2308324 h 2308324"/>
              <a:gd name="connsiteX21" fmla="*/ 806068 w 5712296"/>
              <a:gd name="connsiteY21" fmla="*/ 2308324 h 2308324"/>
              <a:gd name="connsiteX22" fmla="*/ 0 w 5712296"/>
              <a:gd name="connsiteY22" fmla="*/ 2308324 h 2308324"/>
              <a:gd name="connsiteX23" fmla="*/ 0 w 5712296"/>
              <a:gd name="connsiteY23" fmla="*/ 1731243 h 2308324"/>
              <a:gd name="connsiteX24" fmla="*/ 0 w 5712296"/>
              <a:gd name="connsiteY24" fmla="*/ 1131079 h 2308324"/>
              <a:gd name="connsiteX25" fmla="*/ 0 w 5712296"/>
              <a:gd name="connsiteY25" fmla="*/ 530915 h 2308324"/>
              <a:gd name="connsiteX26" fmla="*/ 0 w 5712296"/>
              <a:gd name="connsiteY26"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2296" h="2308324" fill="none" extrusionOk="0">
                <a:moveTo>
                  <a:pt x="0" y="0"/>
                </a:moveTo>
                <a:cubicBezTo>
                  <a:pt x="170481" y="12395"/>
                  <a:pt x="474495" y="4923"/>
                  <a:pt x="691823" y="0"/>
                </a:cubicBezTo>
                <a:cubicBezTo>
                  <a:pt x="909151" y="-4923"/>
                  <a:pt x="1025161" y="11703"/>
                  <a:pt x="1155153" y="0"/>
                </a:cubicBezTo>
                <a:cubicBezTo>
                  <a:pt x="1285145" y="-11703"/>
                  <a:pt x="1576417" y="299"/>
                  <a:pt x="1732730" y="0"/>
                </a:cubicBezTo>
                <a:cubicBezTo>
                  <a:pt x="1889043" y="-299"/>
                  <a:pt x="2130093" y="16857"/>
                  <a:pt x="2481675" y="0"/>
                </a:cubicBezTo>
                <a:cubicBezTo>
                  <a:pt x="2833257" y="-16857"/>
                  <a:pt x="2873551" y="17793"/>
                  <a:pt x="3116375" y="0"/>
                </a:cubicBezTo>
                <a:cubicBezTo>
                  <a:pt x="3359199" y="-17793"/>
                  <a:pt x="3543615" y="15531"/>
                  <a:pt x="3808197" y="0"/>
                </a:cubicBezTo>
                <a:cubicBezTo>
                  <a:pt x="4072779" y="-15531"/>
                  <a:pt x="4244086" y="-26212"/>
                  <a:pt x="4385774" y="0"/>
                </a:cubicBezTo>
                <a:cubicBezTo>
                  <a:pt x="4527462" y="26212"/>
                  <a:pt x="4804411" y="-17362"/>
                  <a:pt x="5020473" y="0"/>
                </a:cubicBezTo>
                <a:cubicBezTo>
                  <a:pt x="5236535" y="17362"/>
                  <a:pt x="5483850" y="13915"/>
                  <a:pt x="5712296" y="0"/>
                </a:cubicBezTo>
                <a:cubicBezTo>
                  <a:pt x="5698337" y="227921"/>
                  <a:pt x="5726828" y="309662"/>
                  <a:pt x="5712296" y="530915"/>
                </a:cubicBezTo>
                <a:cubicBezTo>
                  <a:pt x="5697764" y="752169"/>
                  <a:pt x="5697572" y="832379"/>
                  <a:pt x="5712296" y="1038746"/>
                </a:cubicBezTo>
                <a:cubicBezTo>
                  <a:pt x="5727020" y="1245113"/>
                  <a:pt x="5718057" y="1350161"/>
                  <a:pt x="5712296" y="1569660"/>
                </a:cubicBezTo>
                <a:cubicBezTo>
                  <a:pt x="5706535" y="1789159"/>
                  <a:pt x="5715761" y="2034313"/>
                  <a:pt x="5712296" y="2308324"/>
                </a:cubicBezTo>
                <a:cubicBezTo>
                  <a:pt x="5427327" y="2287513"/>
                  <a:pt x="5344141" y="2327301"/>
                  <a:pt x="5077596" y="2308324"/>
                </a:cubicBezTo>
                <a:cubicBezTo>
                  <a:pt x="4811051" y="2289347"/>
                  <a:pt x="4588159" y="2292673"/>
                  <a:pt x="4442897" y="2308324"/>
                </a:cubicBezTo>
                <a:cubicBezTo>
                  <a:pt x="4297635" y="2323975"/>
                  <a:pt x="4142033" y="2304319"/>
                  <a:pt x="3922443" y="2308324"/>
                </a:cubicBezTo>
                <a:cubicBezTo>
                  <a:pt x="3702853" y="2312329"/>
                  <a:pt x="3448460" y="2301342"/>
                  <a:pt x="3287744" y="2308324"/>
                </a:cubicBezTo>
                <a:cubicBezTo>
                  <a:pt x="3127028" y="2315306"/>
                  <a:pt x="2908419" y="2286204"/>
                  <a:pt x="2653044" y="2308324"/>
                </a:cubicBezTo>
                <a:cubicBezTo>
                  <a:pt x="2397669" y="2330444"/>
                  <a:pt x="2181981" y="2338620"/>
                  <a:pt x="2018345" y="2308324"/>
                </a:cubicBezTo>
                <a:cubicBezTo>
                  <a:pt x="1854709" y="2278028"/>
                  <a:pt x="1523819" y="2337051"/>
                  <a:pt x="1383645" y="2308324"/>
                </a:cubicBezTo>
                <a:cubicBezTo>
                  <a:pt x="1243471" y="2279597"/>
                  <a:pt x="1031240" y="2304491"/>
                  <a:pt x="806068" y="2308324"/>
                </a:cubicBezTo>
                <a:cubicBezTo>
                  <a:pt x="580896" y="2312157"/>
                  <a:pt x="347967" y="2325492"/>
                  <a:pt x="0" y="2308324"/>
                </a:cubicBezTo>
                <a:cubicBezTo>
                  <a:pt x="9212" y="2185053"/>
                  <a:pt x="-17414" y="1970670"/>
                  <a:pt x="0" y="1731243"/>
                </a:cubicBezTo>
                <a:cubicBezTo>
                  <a:pt x="17414" y="1491816"/>
                  <a:pt x="-10325" y="1313911"/>
                  <a:pt x="0" y="1131079"/>
                </a:cubicBezTo>
                <a:cubicBezTo>
                  <a:pt x="10325" y="948247"/>
                  <a:pt x="-25330" y="680352"/>
                  <a:pt x="0" y="530915"/>
                </a:cubicBezTo>
                <a:cubicBezTo>
                  <a:pt x="25330" y="381478"/>
                  <a:pt x="12113" y="149989"/>
                  <a:pt x="0" y="0"/>
                </a:cubicBezTo>
                <a:close/>
              </a:path>
              <a:path w="5712296" h="2308324" stroke="0" extrusionOk="0">
                <a:moveTo>
                  <a:pt x="0" y="0"/>
                </a:moveTo>
                <a:cubicBezTo>
                  <a:pt x="117366" y="12157"/>
                  <a:pt x="427981" y="-1654"/>
                  <a:pt x="577577" y="0"/>
                </a:cubicBezTo>
                <a:cubicBezTo>
                  <a:pt x="727173" y="1654"/>
                  <a:pt x="919785" y="-10211"/>
                  <a:pt x="1040907" y="0"/>
                </a:cubicBezTo>
                <a:cubicBezTo>
                  <a:pt x="1162029" y="10211"/>
                  <a:pt x="1577922" y="25650"/>
                  <a:pt x="1789853" y="0"/>
                </a:cubicBezTo>
                <a:cubicBezTo>
                  <a:pt x="2001784" y="-25650"/>
                  <a:pt x="2188209" y="-24222"/>
                  <a:pt x="2367429" y="0"/>
                </a:cubicBezTo>
                <a:cubicBezTo>
                  <a:pt x="2546649" y="24222"/>
                  <a:pt x="2756192" y="-23950"/>
                  <a:pt x="2945006" y="0"/>
                </a:cubicBezTo>
                <a:cubicBezTo>
                  <a:pt x="3133820" y="23950"/>
                  <a:pt x="3433459" y="-33367"/>
                  <a:pt x="3693951" y="0"/>
                </a:cubicBezTo>
                <a:cubicBezTo>
                  <a:pt x="3954443" y="33367"/>
                  <a:pt x="4032117" y="-813"/>
                  <a:pt x="4214405" y="0"/>
                </a:cubicBezTo>
                <a:cubicBezTo>
                  <a:pt x="4396693" y="813"/>
                  <a:pt x="4790380" y="18167"/>
                  <a:pt x="4963351" y="0"/>
                </a:cubicBezTo>
                <a:cubicBezTo>
                  <a:pt x="5136322" y="-18167"/>
                  <a:pt x="5355621" y="-34473"/>
                  <a:pt x="5712296" y="0"/>
                </a:cubicBezTo>
                <a:cubicBezTo>
                  <a:pt x="5703245" y="275623"/>
                  <a:pt x="5730046" y="433797"/>
                  <a:pt x="5712296" y="577081"/>
                </a:cubicBezTo>
                <a:cubicBezTo>
                  <a:pt x="5694546" y="720365"/>
                  <a:pt x="5706106" y="925832"/>
                  <a:pt x="5712296" y="1154162"/>
                </a:cubicBezTo>
                <a:cubicBezTo>
                  <a:pt x="5718486" y="1382492"/>
                  <a:pt x="5707131" y="1562931"/>
                  <a:pt x="5712296" y="1754326"/>
                </a:cubicBezTo>
                <a:cubicBezTo>
                  <a:pt x="5717461" y="1945721"/>
                  <a:pt x="5715860" y="2077979"/>
                  <a:pt x="5712296" y="2308324"/>
                </a:cubicBezTo>
                <a:cubicBezTo>
                  <a:pt x="5577581" y="2308670"/>
                  <a:pt x="5224458" y="2290918"/>
                  <a:pt x="5077596" y="2308324"/>
                </a:cubicBezTo>
                <a:cubicBezTo>
                  <a:pt x="4930734" y="2325730"/>
                  <a:pt x="4790654" y="2322770"/>
                  <a:pt x="4557143" y="2308324"/>
                </a:cubicBezTo>
                <a:cubicBezTo>
                  <a:pt x="4323632" y="2293878"/>
                  <a:pt x="4066460" y="2312216"/>
                  <a:pt x="3922443" y="2308324"/>
                </a:cubicBezTo>
                <a:cubicBezTo>
                  <a:pt x="3778426" y="2304432"/>
                  <a:pt x="3352455" y="2286696"/>
                  <a:pt x="3173498" y="2308324"/>
                </a:cubicBezTo>
                <a:cubicBezTo>
                  <a:pt x="2994541" y="2329952"/>
                  <a:pt x="2709991" y="2308489"/>
                  <a:pt x="2538798" y="2308324"/>
                </a:cubicBezTo>
                <a:cubicBezTo>
                  <a:pt x="2367605" y="2308159"/>
                  <a:pt x="2190477" y="2285762"/>
                  <a:pt x="2075468" y="2308324"/>
                </a:cubicBezTo>
                <a:cubicBezTo>
                  <a:pt x="1960459" y="2330887"/>
                  <a:pt x="1781938" y="2316511"/>
                  <a:pt x="1555014" y="2308324"/>
                </a:cubicBezTo>
                <a:cubicBezTo>
                  <a:pt x="1328090" y="2300137"/>
                  <a:pt x="978738" y="2284534"/>
                  <a:pt x="806068" y="2308324"/>
                </a:cubicBezTo>
                <a:cubicBezTo>
                  <a:pt x="633398" y="2332114"/>
                  <a:pt x="358206" y="2331133"/>
                  <a:pt x="0" y="2308324"/>
                </a:cubicBezTo>
                <a:cubicBezTo>
                  <a:pt x="-23618" y="2154219"/>
                  <a:pt x="18177" y="1906591"/>
                  <a:pt x="0" y="1777409"/>
                </a:cubicBezTo>
                <a:cubicBezTo>
                  <a:pt x="-18177" y="1648228"/>
                  <a:pt x="-9736" y="1356449"/>
                  <a:pt x="0" y="1223412"/>
                </a:cubicBezTo>
                <a:cubicBezTo>
                  <a:pt x="9736" y="1090375"/>
                  <a:pt x="16833" y="862591"/>
                  <a:pt x="0" y="715580"/>
                </a:cubicBezTo>
                <a:cubicBezTo>
                  <a:pt x="-16833" y="568569"/>
                  <a:pt x="13966" y="290526"/>
                  <a:pt x="0" y="0"/>
                </a:cubicBezTo>
                <a:close/>
              </a:path>
            </a:pathLst>
          </a:custGeom>
          <a:solidFill>
            <a:schemeClr val="accent5">
              <a:lumMod val="20000"/>
              <a:lumOff val="80000"/>
            </a:schemeClr>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3600" dirty="0"/>
              <a:t>What do we want?</a:t>
            </a:r>
          </a:p>
          <a:p>
            <a:r>
              <a:rPr lang="en-CH" sz="3600" b="1" dirty="0"/>
              <a:t>We want data to be in a natural format, such that data analysis is easy</a:t>
            </a:r>
          </a:p>
        </p:txBody>
      </p:sp>
    </p:spTree>
    <p:extLst>
      <p:ext uri="{BB962C8B-B14F-4D97-AF65-F5344CB8AC3E}">
        <p14:creationId xmlns:p14="http://schemas.microsoft.com/office/powerpoint/2010/main" val="42915128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6D34-02D6-0F2F-47D1-424C44B523D9}"/>
              </a:ext>
            </a:extLst>
          </p:cNvPr>
          <p:cNvSpPr>
            <a:spLocks noGrp="1"/>
          </p:cNvSpPr>
          <p:nvPr>
            <p:ph type="title"/>
          </p:nvPr>
        </p:nvSpPr>
        <p:spPr/>
        <p:txBody>
          <a:bodyPr/>
          <a:lstStyle/>
          <a:p>
            <a:r>
              <a:rPr lang="en-CH" dirty="0"/>
              <a:t>Tidy data</a:t>
            </a:r>
          </a:p>
        </p:txBody>
      </p:sp>
      <p:sp>
        <p:nvSpPr>
          <p:cNvPr id="4" name="Date Placeholder 3">
            <a:extLst>
              <a:ext uri="{FF2B5EF4-FFF2-40B4-BE49-F238E27FC236}">
                <a16:creationId xmlns:a16="http://schemas.microsoft.com/office/drawing/2014/main" id="{A2D86B7E-2AD2-48D0-3AB1-A4361ECF9EF7}"/>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F1A93F31-D954-DF2E-6F33-F874DB39357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1DC221E1-822E-396B-E013-10EE395C269F}"/>
              </a:ext>
            </a:extLst>
          </p:cNvPr>
          <p:cNvSpPr>
            <a:spLocks noGrp="1"/>
          </p:cNvSpPr>
          <p:nvPr>
            <p:ph type="sldNum" sz="quarter" idx="12"/>
          </p:nvPr>
        </p:nvSpPr>
        <p:spPr/>
        <p:txBody>
          <a:bodyPr/>
          <a:lstStyle/>
          <a:p>
            <a:fld id="{EF79ADEA-B933-47CC-A4E9-04E6298B917C}" type="slidenum">
              <a:rPr lang="en-US" smtClean="0"/>
              <a:pPr/>
              <a:t>93</a:t>
            </a:fld>
            <a:endParaRPr lang="en-US"/>
          </a:p>
        </p:txBody>
      </p:sp>
      <p:graphicFrame>
        <p:nvGraphicFramePr>
          <p:cNvPr id="9" name="Table 8">
            <a:extLst>
              <a:ext uri="{FF2B5EF4-FFF2-40B4-BE49-F238E27FC236}">
                <a16:creationId xmlns:a16="http://schemas.microsoft.com/office/drawing/2014/main" id="{6C35CF20-CC32-7414-4A57-85F562F3D6E6}"/>
              </a:ext>
            </a:extLst>
          </p:cNvPr>
          <p:cNvGraphicFramePr>
            <a:graphicFrameLocks noGrp="1"/>
          </p:cNvGraphicFramePr>
          <p:nvPr/>
        </p:nvGraphicFramePr>
        <p:xfrm>
          <a:off x="2905083" y="2987905"/>
          <a:ext cx="6120680" cy="175260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93215530"/>
                    </a:ext>
                  </a:extLst>
                </a:gridCol>
                <a:gridCol w="1368152">
                  <a:extLst>
                    <a:ext uri="{9D8B030D-6E8A-4147-A177-3AD203B41FA5}">
                      <a16:colId xmlns:a16="http://schemas.microsoft.com/office/drawing/2014/main" val="3446449462"/>
                    </a:ext>
                  </a:extLst>
                </a:gridCol>
                <a:gridCol w="864096">
                  <a:extLst>
                    <a:ext uri="{9D8B030D-6E8A-4147-A177-3AD203B41FA5}">
                      <a16:colId xmlns:a16="http://schemas.microsoft.com/office/drawing/2014/main" val="1659648679"/>
                    </a:ext>
                  </a:extLst>
                </a:gridCol>
                <a:gridCol w="1152128">
                  <a:extLst>
                    <a:ext uri="{9D8B030D-6E8A-4147-A177-3AD203B41FA5}">
                      <a16:colId xmlns:a16="http://schemas.microsoft.com/office/drawing/2014/main" val="2028385091"/>
                    </a:ext>
                  </a:extLst>
                </a:gridCol>
                <a:gridCol w="1512168">
                  <a:extLst>
                    <a:ext uri="{9D8B030D-6E8A-4147-A177-3AD203B41FA5}">
                      <a16:colId xmlns:a16="http://schemas.microsoft.com/office/drawing/2014/main" val="1607972955"/>
                    </a:ext>
                  </a:extLst>
                </a:gridCol>
              </a:tblGrid>
              <a:tr h="370840">
                <a:tc>
                  <a:txBody>
                    <a:bodyPr/>
                    <a:lstStyle/>
                    <a:p>
                      <a:r>
                        <a:rPr lang="en-CH" dirty="0">
                          <a:solidFill>
                            <a:schemeClr val="tx1"/>
                          </a:solidFill>
                        </a:rPr>
                        <a:t>Subject ID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CH" dirty="0">
                          <a:solidFill>
                            <a:schemeClr val="tx1"/>
                          </a:solidFill>
                        </a:rPr>
                        <a:t>Condition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CH" dirty="0">
                          <a:solidFill>
                            <a:schemeClr val="tx1"/>
                          </a:solidFill>
                        </a:rPr>
                        <a:t>Trial nr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CH" dirty="0">
                          <a:solidFill>
                            <a:schemeClr val="tx1"/>
                          </a:solidFill>
                        </a:rPr>
                        <a:t>Response time (ms)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CH" dirty="0">
                          <a:solidFill>
                            <a:schemeClr val="tx1"/>
                          </a:solidFill>
                        </a:rPr>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870368738"/>
                  </a:ext>
                </a:extLst>
              </a:tr>
              <a:tr h="370840">
                <a:tc>
                  <a:txBody>
                    <a:bodyPr/>
                    <a:lstStyle/>
                    <a:p>
                      <a:r>
                        <a:rPr lang="en-CH" dirty="0"/>
                        <a:t>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732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732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27425730"/>
                  </a:ext>
                </a:extLst>
              </a:tr>
              <a:tr h="370840">
                <a:tc>
                  <a:txBody>
                    <a:bodyPr/>
                    <a:lstStyle/>
                    <a:p>
                      <a:r>
                        <a:rPr lang="en-CH" dirty="0"/>
                        <a:t>PB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665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19247753"/>
                  </a:ext>
                </a:extLst>
              </a:tr>
            </a:tbl>
          </a:graphicData>
        </a:graphic>
      </p:graphicFrame>
      <p:sp>
        <p:nvSpPr>
          <p:cNvPr id="11" name="TextBox 10">
            <a:extLst>
              <a:ext uri="{FF2B5EF4-FFF2-40B4-BE49-F238E27FC236}">
                <a16:creationId xmlns:a16="http://schemas.microsoft.com/office/drawing/2014/main" id="{2BF1288F-821A-ACF3-8A17-56CE80156B6E}"/>
              </a:ext>
            </a:extLst>
          </p:cNvPr>
          <p:cNvSpPr txBox="1"/>
          <p:nvPr/>
        </p:nvSpPr>
        <p:spPr>
          <a:xfrm>
            <a:off x="2763908" y="2329716"/>
            <a:ext cx="6403031" cy="523220"/>
          </a:xfrm>
          <a:prstGeom prst="rect">
            <a:avLst/>
          </a:prstGeom>
          <a:noFill/>
        </p:spPr>
        <p:txBody>
          <a:bodyPr wrap="square" rtlCol="0">
            <a:spAutoFit/>
          </a:bodyPr>
          <a:lstStyle/>
          <a:p>
            <a:pPr algn="ctr"/>
            <a:r>
              <a:rPr lang="en-CH" sz="2800" b="1" dirty="0">
                <a:solidFill>
                  <a:schemeClr val="accent6"/>
                </a:solidFill>
              </a:rPr>
              <a:t>Variables (or features, attributes)</a:t>
            </a:r>
          </a:p>
        </p:txBody>
      </p:sp>
      <p:sp>
        <p:nvSpPr>
          <p:cNvPr id="12" name="TextBox 11">
            <a:extLst>
              <a:ext uri="{FF2B5EF4-FFF2-40B4-BE49-F238E27FC236}">
                <a16:creationId xmlns:a16="http://schemas.microsoft.com/office/drawing/2014/main" id="{347249CF-8F7B-4C67-6E21-B7451485250E}"/>
              </a:ext>
            </a:extLst>
          </p:cNvPr>
          <p:cNvSpPr txBox="1"/>
          <p:nvPr/>
        </p:nvSpPr>
        <p:spPr>
          <a:xfrm rot="16200000">
            <a:off x="712954" y="3464221"/>
            <a:ext cx="2375248" cy="954107"/>
          </a:xfrm>
          <a:prstGeom prst="rect">
            <a:avLst/>
          </a:prstGeom>
          <a:noFill/>
        </p:spPr>
        <p:txBody>
          <a:bodyPr wrap="square" rtlCol="0">
            <a:spAutoFit/>
          </a:bodyPr>
          <a:lstStyle/>
          <a:p>
            <a:pPr algn="ctr"/>
            <a:r>
              <a:rPr lang="en-CH" sz="2800" b="1" dirty="0">
                <a:solidFill>
                  <a:schemeClr val="accent5"/>
                </a:solidFill>
              </a:rPr>
              <a:t>Observations (or samples)</a:t>
            </a:r>
          </a:p>
        </p:txBody>
      </p:sp>
      <p:sp>
        <p:nvSpPr>
          <p:cNvPr id="13" name="TextBox 12">
            <a:extLst>
              <a:ext uri="{FF2B5EF4-FFF2-40B4-BE49-F238E27FC236}">
                <a16:creationId xmlns:a16="http://schemas.microsoft.com/office/drawing/2014/main" id="{BBFF2F5A-7D92-CD6D-FCAB-F802D7514DCE}"/>
              </a:ext>
            </a:extLst>
          </p:cNvPr>
          <p:cNvSpPr txBox="1"/>
          <p:nvPr/>
        </p:nvSpPr>
        <p:spPr>
          <a:xfrm>
            <a:off x="4223792" y="311285"/>
            <a:ext cx="6552728" cy="1569660"/>
          </a:xfrm>
          <a:custGeom>
            <a:avLst/>
            <a:gdLst>
              <a:gd name="connsiteX0" fmla="*/ 0 w 6552728"/>
              <a:gd name="connsiteY0" fmla="*/ 0 h 1569660"/>
              <a:gd name="connsiteX1" fmla="*/ 524218 w 6552728"/>
              <a:gd name="connsiteY1" fmla="*/ 0 h 1569660"/>
              <a:gd name="connsiteX2" fmla="*/ 1048436 w 6552728"/>
              <a:gd name="connsiteY2" fmla="*/ 0 h 1569660"/>
              <a:gd name="connsiteX3" fmla="*/ 1507127 w 6552728"/>
              <a:gd name="connsiteY3" fmla="*/ 0 h 1569660"/>
              <a:gd name="connsiteX4" fmla="*/ 2293455 w 6552728"/>
              <a:gd name="connsiteY4" fmla="*/ 0 h 1569660"/>
              <a:gd name="connsiteX5" fmla="*/ 2752146 w 6552728"/>
              <a:gd name="connsiteY5" fmla="*/ 0 h 1569660"/>
              <a:gd name="connsiteX6" fmla="*/ 3472946 w 6552728"/>
              <a:gd name="connsiteY6" fmla="*/ 0 h 1569660"/>
              <a:gd name="connsiteX7" fmla="*/ 3931637 w 6552728"/>
              <a:gd name="connsiteY7" fmla="*/ 0 h 1569660"/>
              <a:gd name="connsiteX8" fmla="*/ 4652437 w 6552728"/>
              <a:gd name="connsiteY8" fmla="*/ 0 h 1569660"/>
              <a:gd name="connsiteX9" fmla="*/ 5307710 w 6552728"/>
              <a:gd name="connsiteY9" fmla="*/ 0 h 1569660"/>
              <a:gd name="connsiteX10" fmla="*/ 5831928 w 6552728"/>
              <a:gd name="connsiteY10" fmla="*/ 0 h 1569660"/>
              <a:gd name="connsiteX11" fmla="*/ 6552728 w 6552728"/>
              <a:gd name="connsiteY11" fmla="*/ 0 h 1569660"/>
              <a:gd name="connsiteX12" fmla="*/ 6552728 w 6552728"/>
              <a:gd name="connsiteY12" fmla="*/ 554613 h 1569660"/>
              <a:gd name="connsiteX13" fmla="*/ 6552728 w 6552728"/>
              <a:gd name="connsiteY13" fmla="*/ 1030743 h 1569660"/>
              <a:gd name="connsiteX14" fmla="*/ 6552728 w 6552728"/>
              <a:gd name="connsiteY14" fmla="*/ 1569660 h 1569660"/>
              <a:gd name="connsiteX15" fmla="*/ 6028510 w 6552728"/>
              <a:gd name="connsiteY15" fmla="*/ 1569660 h 1569660"/>
              <a:gd name="connsiteX16" fmla="*/ 5569819 w 6552728"/>
              <a:gd name="connsiteY16" fmla="*/ 1569660 h 1569660"/>
              <a:gd name="connsiteX17" fmla="*/ 4849019 w 6552728"/>
              <a:gd name="connsiteY17" fmla="*/ 1569660 h 1569660"/>
              <a:gd name="connsiteX18" fmla="*/ 4259273 w 6552728"/>
              <a:gd name="connsiteY18" fmla="*/ 1569660 h 1569660"/>
              <a:gd name="connsiteX19" fmla="*/ 3538473 w 6552728"/>
              <a:gd name="connsiteY19" fmla="*/ 1569660 h 1569660"/>
              <a:gd name="connsiteX20" fmla="*/ 3014255 w 6552728"/>
              <a:gd name="connsiteY20" fmla="*/ 1569660 h 1569660"/>
              <a:gd name="connsiteX21" fmla="*/ 2555564 w 6552728"/>
              <a:gd name="connsiteY21" fmla="*/ 1569660 h 1569660"/>
              <a:gd name="connsiteX22" fmla="*/ 1834764 w 6552728"/>
              <a:gd name="connsiteY22" fmla="*/ 1569660 h 1569660"/>
              <a:gd name="connsiteX23" fmla="*/ 1179491 w 6552728"/>
              <a:gd name="connsiteY23" fmla="*/ 1569660 h 1569660"/>
              <a:gd name="connsiteX24" fmla="*/ 0 w 6552728"/>
              <a:gd name="connsiteY24" fmla="*/ 1569660 h 1569660"/>
              <a:gd name="connsiteX25" fmla="*/ 0 w 6552728"/>
              <a:gd name="connsiteY25" fmla="*/ 1046440 h 1569660"/>
              <a:gd name="connsiteX26" fmla="*/ 0 w 6552728"/>
              <a:gd name="connsiteY26" fmla="*/ 523220 h 1569660"/>
              <a:gd name="connsiteX27" fmla="*/ 0 w 6552728"/>
              <a:gd name="connsiteY27"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2728" h="1569660" fill="none" extrusionOk="0">
                <a:moveTo>
                  <a:pt x="0" y="0"/>
                </a:moveTo>
                <a:cubicBezTo>
                  <a:pt x="166419" y="-423"/>
                  <a:pt x="359212" y="-15014"/>
                  <a:pt x="524218" y="0"/>
                </a:cubicBezTo>
                <a:cubicBezTo>
                  <a:pt x="689224" y="15014"/>
                  <a:pt x="788676" y="-4207"/>
                  <a:pt x="1048436" y="0"/>
                </a:cubicBezTo>
                <a:cubicBezTo>
                  <a:pt x="1308196" y="4207"/>
                  <a:pt x="1291664" y="14801"/>
                  <a:pt x="1507127" y="0"/>
                </a:cubicBezTo>
                <a:cubicBezTo>
                  <a:pt x="1722590" y="-14801"/>
                  <a:pt x="1966041" y="7224"/>
                  <a:pt x="2293455" y="0"/>
                </a:cubicBezTo>
                <a:cubicBezTo>
                  <a:pt x="2620869" y="-7224"/>
                  <a:pt x="2527916" y="10517"/>
                  <a:pt x="2752146" y="0"/>
                </a:cubicBezTo>
                <a:cubicBezTo>
                  <a:pt x="2976376" y="-10517"/>
                  <a:pt x="3162926" y="28823"/>
                  <a:pt x="3472946" y="0"/>
                </a:cubicBezTo>
                <a:cubicBezTo>
                  <a:pt x="3782966" y="-28823"/>
                  <a:pt x="3740348" y="15487"/>
                  <a:pt x="3931637" y="0"/>
                </a:cubicBezTo>
                <a:cubicBezTo>
                  <a:pt x="4122926" y="-15487"/>
                  <a:pt x="4292237" y="-19151"/>
                  <a:pt x="4652437" y="0"/>
                </a:cubicBezTo>
                <a:cubicBezTo>
                  <a:pt x="5012637" y="19151"/>
                  <a:pt x="5176641" y="-9385"/>
                  <a:pt x="5307710" y="0"/>
                </a:cubicBezTo>
                <a:cubicBezTo>
                  <a:pt x="5438779" y="9385"/>
                  <a:pt x="5635367" y="24036"/>
                  <a:pt x="5831928" y="0"/>
                </a:cubicBezTo>
                <a:cubicBezTo>
                  <a:pt x="6028489" y="-24036"/>
                  <a:pt x="6315045" y="-1572"/>
                  <a:pt x="6552728" y="0"/>
                </a:cubicBezTo>
                <a:cubicBezTo>
                  <a:pt x="6578896" y="167135"/>
                  <a:pt x="6545030" y="433517"/>
                  <a:pt x="6552728" y="554613"/>
                </a:cubicBezTo>
                <a:cubicBezTo>
                  <a:pt x="6560426" y="675709"/>
                  <a:pt x="6558548" y="796698"/>
                  <a:pt x="6552728" y="1030743"/>
                </a:cubicBezTo>
                <a:cubicBezTo>
                  <a:pt x="6546909" y="1264788"/>
                  <a:pt x="6548253" y="1346613"/>
                  <a:pt x="6552728" y="1569660"/>
                </a:cubicBezTo>
                <a:cubicBezTo>
                  <a:pt x="6306048" y="1578089"/>
                  <a:pt x="6257480" y="1588739"/>
                  <a:pt x="6028510" y="1569660"/>
                </a:cubicBezTo>
                <a:cubicBezTo>
                  <a:pt x="5799540" y="1550581"/>
                  <a:pt x="5750000" y="1549130"/>
                  <a:pt x="5569819" y="1569660"/>
                </a:cubicBezTo>
                <a:cubicBezTo>
                  <a:pt x="5389638" y="1590190"/>
                  <a:pt x="5109329" y="1543701"/>
                  <a:pt x="4849019" y="1569660"/>
                </a:cubicBezTo>
                <a:cubicBezTo>
                  <a:pt x="4588709" y="1595619"/>
                  <a:pt x="4435227" y="1569163"/>
                  <a:pt x="4259273" y="1569660"/>
                </a:cubicBezTo>
                <a:cubicBezTo>
                  <a:pt x="4083319" y="1570157"/>
                  <a:pt x="3776601" y="1572099"/>
                  <a:pt x="3538473" y="1569660"/>
                </a:cubicBezTo>
                <a:cubicBezTo>
                  <a:pt x="3300345" y="1567221"/>
                  <a:pt x="3220535" y="1563996"/>
                  <a:pt x="3014255" y="1569660"/>
                </a:cubicBezTo>
                <a:cubicBezTo>
                  <a:pt x="2807975" y="1575324"/>
                  <a:pt x="2680474" y="1586876"/>
                  <a:pt x="2555564" y="1569660"/>
                </a:cubicBezTo>
                <a:cubicBezTo>
                  <a:pt x="2430654" y="1552444"/>
                  <a:pt x="1981924" y="1555011"/>
                  <a:pt x="1834764" y="1569660"/>
                </a:cubicBezTo>
                <a:cubicBezTo>
                  <a:pt x="1687604" y="1584309"/>
                  <a:pt x="1504110" y="1589358"/>
                  <a:pt x="1179491" y="1569660"/>
                </a:cubicBezTo>
                <a:cubicBezTo>
                  <a:pt x="854872" y="1549962"/>
                  <a:pt x="497714" y="1555029"/>
                  <a:pt x="0" y="1569660"/>
                </a:cubicBezTo>
                <a:cubicBezTo>
                  <a:pt x="-16176" y="1418876"/>
                  <a:pt x="23450" y="1211321"/>
                  <a:pt x="0" y="1046440"/>
                </a:cubicBezTo>
                <a:cubicBezTo>
                  <a:pt x="-23450" y="881559"/>
                  <a:pt x="-10584" y="681472"/>
                  <a:pt x="0" y="523220"/>
                </a:cubicBezTo>
                <a:cubicBezTo>
                  <a:pt x="10584" y="364968"/>
                  <a:pt x="8015" y="138700"/>
                  <a:pt x="0" y="0"/>
                </a:cubicBezTo>
                <a:close/>
              </a:path>
              <a:path w="6552728" h="1569660" stroke="0" extrusionOk="0">
                <a:moveTo>
                  <a:pt x="0" y="0"/>
                </a:moveTo>
                <a:cubicBezTo>
                  <a:pt x="237273" y="21323"/>
                  <a:pt x="373062" y="16468"/>
                  <a:pt x="655273" y="0"/>
                </a:cubicBezTo>
                <a:cubicBezTo>
                  <a:pt x="937484" y="-16468"/>
                  <a:pt x="1225304" y="39289"/>
                  <a:pt x="1441600" y="0"/>
                </a:cubicBezTo>
                <a:cubicBezTo>
                  <a:pt x="1657896" y="-39289"/>
                  <a:pt x="1832535" y="-1542"/>
                  <a:pt x="2162400" y="0"/>
                </a:cubicBezTo>
                <a:cubicBezTo>
                  <a:pt x="2492265" y="1542"/>
                  <a:pt x="2728296" y="17429"/>
                  <a:pt x="2883200" y="0"/>
                </a:cubicBezTo>
                <a:cubicBezTo>
                  <a:pt x="3038104" y="-17429"/>
                  <a:pt x="3204829" y="7231"/>
                  <a:pt x="3472946" y="0"/>
                </a:cubicBezTo>
                <a:cubicBezTo>
                  <a:pt x="3741063" y="-7231"/>
                  <a:pt x="3807774" y="-16854"/>
                  <a:pt x="4062691" y="0"/>
                </a:cubicBezTo>
                <a:cubicBezTo>
                  <a:pt x="4317608" y="16854"/>
                  <a:pt x="4387418" y="-764"/>
                  <a:pt x="4521382" y="0"/>
                </a:cubicBezTo>
                <a:cubicBezTo>
                  <a:pt x="4655346" y="764"/>
                  <a:pt x="5016904" y="5362"/>
                  <a:pt x="5242182" y="0"/>
                </a:cubicBezTo>
                <a:cubicBezTo>
                  <a:pt x="5467460" y="-5362"/>
                  <a:pt x="5478829" y="3331"/>
                  <a:pt x="5700873" y="0"/>
                </a:cubicBezTo>
                <a:cubicBezTo>
                  <a:pt x="5922917" y="-3331"/>
                  <a:pt x="6214951" y="-10856"/>
                  <a:pt x="6552728" y="0"/>
                </a:cubicBezTo>
                <a:cubicBezTo>
                  <a:pt x="6548587" y="175294"/>
                  <a:pt x="6536344" y="339906"/>
                  <a:pt x="6552728" y="554613"/>
                </a:cubicBezTo>
                <a:cubicBezTo>
                  <a:pt x="6569112" y="769320"/>
                  <a:pt x="6539640" y="886963"/>
                  <a:pt x="6552728" y="1093530"/>
                </a:cubicBezTo>
                <a:cubicBezTo>
                  <a:pt x="6565816" y="1300097"/>
                  <a:pt x="6544049" y="1466238"/>
                  <a:pt x="6552728" y="1569660"/>
                </a:cubicBezTo>
                <a:cubicBezTo>
                  <a:pt x="6206451" y="1573109"/>
                  <a:pt x="6114152" y="1560077"/>
                  <a:pt x="5766401" y="1569660"/>
                </a:cubicBezTo>
                <a:cubicBezTo>
                  <a:pt x="5418650" y="1579243"/>
                  <a:pt x="5424681" y="1583451"/>
                  <a:pt x="5176655" y="1569660"/>
                </a:cubicBezTo>
                <a:cubicBezTo>
                  <a:pt x="4928629" y="1555869"/>
                  <a:pt x="4667278" y="1597241"/>
                  <a:pt x="4521382" y="1569660"/>
                </a:cubicBezTo>
                <a:cubicBezTo>
                  <a:pt x="4375486" y="1542079"/>
                  <a:pt x="4101707" y="1581799"/>
                  <a:pt x="3931637" y="1569660"/>
                </a:cubicBezTo>
                <a:cubicBezTo>
                  <a:pt x="3761568" y="1557521"/>
                  <a:pt x="3579898" y="1585538"/>
                  <a:pt x="3472946" y="1569660"/>
                </a:cubicBezTo>
                <a:cubicBezTo>
                  <a:pt x="3365994" y="1553782"/>
                  <a:pt x="3009255" y="1569223"/>
                  <a:pt x="2817673" y="1569660"/>
                </a:cubicBezTo>
                <a:cubicBezTo>
                  <a:pt x="2626091" y="1570097"/>
                  <a:pt x="2440158" y="1559255"/>
                  <a:pt x="2227928" y="1569660"/>
                </a:cubicBezTo>
                <a:cubicBezTo>
                  <a:pt x="2015699" y="1580065"/>
                  <a:pt x="1923066" y="1581389"/>
                  <a:pt x="1703709" y="1569660"/>
                </a:cubicBezTo>
                <a:cubicBezTo>
                  <a:pt x="1484352" y="1557931"/>
                  <a:pt x="1166821" y="1567437"/>
                  <a:pt x="982909" y="1569660"/>
                </a:cubicBezTo>
                <a:cubicBezTo>
                  <a:pt x="798997" y="1571883"/>
                  <a:pt x="248179" y="1599336"/>
                  <a:pt x="0" y="1569660"/>
                </a:cubicBezTo>
                <a:cubicBezTo>
                  <a:pt x="-3033" y="1415200"/>
                  <a:pt x="21133" y="1186207"/>
                  <a:pt x="0" y="1062137"/>
                </a:cubicBezTo>
                <a:cubicBezTo>
                  <a:pt x="-21133" y="938067"/>
                  <a:pt x="11829" y="822262"/>
                  <a:pt x="0" y="586006"/>
                </a:cubicBezTo>
                <a:cubicBezTo>
                  <a:pt x="-11829" y="349750"/>
                  <a:pt x="16853" y="271378"/>
                  <a:pt x="0" y="0"/>
                </a:cubicBezTo>
                <a:close/>
              </a:path>
            </a:pathLst>
          </a:custGeom>
          <a:solidFill>
            <a:schemeClr val="bg1">
              <a:lumMod val="95000"/>
            </a:schemeClr>
          </a:solidFill>
          <a:ln w="38100">
            <a:solidFill>
              <a:schemeClr val="tx1"/>
            </a:solidFill>
            <a:extLst>
              <a:ext uri="{C807C97D-BFC1-408E-A445-0C87EB9F89A2}">
                <ask:lineSketchStyleProps xmlns:ask="http://schemas.microsoft.com/office/drawing/2018/sketchyshapes" sd="1399290122">
                  <a:prstGeom prst="rect">
                    <a:avLst/>
                  </a:prstGeom>
                  <ask:type>
                    <ask:lineSketchFreehand/>
                  </ask:type>
                </ask:lineSketchStyleProps>
              </a:ext>
            </a:extLst>
          </a:ln>
        </p:spPr>
        <p:txBody>
          <a:bodyPr wrap="square" rtlCol="0">
            <a:spAutoFit/>
          </a:bodyPr>
          <a:lstStyle/>
          <a:p>
            <a:r>
              <a:rPr lang="en-US" sz="2400" dirty="0">
                <a:effectLst/>
                <a:latin typeface="CMR10"/>
              </a:rPr>
              <a:t>In tidy data:</a:t>
            </a:r>
            <a:endParaRPr lang="en-US" sz="3600" dirty="0">
              <a:latin typeface="CMR10"/>
            </a:endParaRPr>
          </a:p>
          <a:p>
            <a:r>
              <a:rPr lang="en-US" sz="2400" dirty="0">
                <a:effectLst/>
                <a:latin typeface="CMR10"/>
              </a:rPr>
              <a:t>1. Each variable forms a column</a:t>
            </a:r>
            <a:br>
              <a:rPr lang="en-US" sz="2400" dirty="0">
                <a:effectLst/>
                <a:latin typeface="CMR10"/>
              </a:rPr>
            </a:br>
            <a:r>
              <a:rPr lang="en-US" sz="2400" dirty="0">
                <a:effectLst/>
                <a:latin typeface="CMR10"/>
              </a:rPr>
              <a:t>2. Each observation forms a row</a:t>
            </a:r>
            <a:br>
              <a:rPr lang="en-US" sz="2400" dirty="0">
                <a:effectLst/>
                <a:latin typeface="CMR10"/>
              </a:rPr>
            </a:br>
            <a:r>
              <a:rPr lang="en-US" sz="2400" dirty="0">
                <a:effectLst/>
                <a:latin typeface="CMR10"/>
              </a:rPr>
              <a:t>3. Each type of observational unit forms a table</a:t>
            </a:r>
            <a:endParaRPr lang="en-CH" sz="3600" dirty="0"/>
          </a:p>
        </p:txBody>
      </p:sp>
      <p:sp>
        <p:nvSpPr>
          <p:cNvPr id="14" name="TextBox 13">
            <a:extLst>
              <a:ext uri="{FF2B5EF4-FFF2-40B4-BE49-F238E27FC236}">
                <a16:creationId xmlns:a16="http://schemas.microsoft.com/office/drawing/2014/main" id="{FD3B8836-5E6E-9180-8E34-C3EB920A19B9}"/>
              </a:ext>
            </a:extLst>
          </p:cNvPr>
          <p:cNvSpPr txBox="1"/>
          <p:nvPr/>
        </p:nvSpPr>
        <p:spPr>
          <a:xfrm>
            <a:off x="1050220" y="5146626"/>
            <a:ext cx="2937825" cy="923330"/>
          </a:xfrm>
          <a:prstGeom prst="rect">
            <a:avLst/>
          </a:prstGeom>
          <a:noFill/>
        </p:spPr>
        <p:txBody>
          <a:bodyPr wrap="square" rtlCol="0">
            <a:spAutoFit/>
          </a:bodyPr>
          <a:lstStyle/>
          <a:p>
            <a:r>
              <a:rPr lang="en-CH" b="1" dirty="0">
                <a:solidFill>
                  <a:schemeClr val="accent5">
                    <a:lumMod val="75000"/>
                  </a:schemeClr>
                </a:solidFill>
              </a:rPr>
              <a:t>Observations</a:t>
            </a:r>
            <a:r>
              <a:rPr lang="en-CH" dirty="0"/>
              <a:t> increase when new units (dates, subjects, …) are measured</a:t>
            </a:r>
          </a:p>
        </p:txBody>
      </p:sp>
      <p:sp>
        <p:nvSpPr>
          <p:cNvPr id="10" name="TextBox 9">
            <a:extLst>
              <a:ext uri="{FF2B5EF4-FFF2-40B4-BE49-F238E27FC236}">
                <a16:creationId xmlns:a16="http://schemas.microsoft.com/office/drawing/2014/main" id="{168F8412-4849-55AA-C7CC-E4D20776079A}"/>
              </a:ext>
            </a:extLst>
          </p:cNvPr>
          <p:cNvSpPr txBox="1"/>
          <p:nvPr/>
        </p:nvSpPr>
        <p:spPr>
          <a:xfrm>
            <a:off x="9388645" y="2387740"/>
            <a:ext cx="2395987" cy="1200329"/>
          </a:xfrm>
          <a:prstGeom prst="rect">
            <a:avLst/>
          </a:prstGeom>
          <a:noFill/>
        </p:spPr>
        <p:txBody>
          <a:bodyPr wrap="square">
            <a:spAutoFit/>
          </a:bodyPr>
          <a:lstStyle/>
          <a:p>
            <a:r>
              <a:rPr lang="en-CH" sz="1800" b="1" dirty="0">
                <a:solidFill>
                  <a:schemeClr val="accent6"/>
                </a:solidFill>
              </a:rPr>
              <a:t>Variables</a:t>
            </a:r>
            <a:r>
              <a:rPr lang="en-CH" sz="1800" dirty="0"/>
              <a:t> increase when new types of measurements are introduced</a:t>
            </a:r>
            <a:endParaRPr lang="en-CH" sz="1600" dirty="0"/>
          </a:p>
        </p:txBody>
      </p:sp>
    </p:spTree>
    <p:extLst>
      <p:ext uri="{BB962C8B-B14F-4D97-AF65-F5344CB8AC3E}">
        <p14:creationId xmlns:p14="http://schemas.microsoft.com/office/powerpoint/2010/main" val="18183596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86A421-EF51-5658-2A8B-E7D8999A4CDC}"/>
              </a:ext>
            </a:extLst>
          </p:cNvPr>
          <p:cNvSpPr>
            <a:spLocks noGrp="1"/>
          </p:cNvSpPr>
          <p:nvPr>
            <p:ph type="title"/>
          </p:nvPr>
        </p:nvSpPr>
        <p:spPr/>
        <p:txBody>
          <a:bodyPr>
            <a:normAutofit/>
          </a:bodyPr>
          <a:lstStyle/>
          <a:p>
            <a:r>
              <a:rPr lang="en-CH" dirty="0"/>
              <a:t>Hands-on</a:t>
            </a:r>
          </a:p>
        </p:txBody>
      </p:sp>
      <p:sp>
        <p:nvSpPr>
          <p:cNvPr id="4" name="Date Placeholder 3">
            <a:extLst>
              <a:ext uri="{FF2B5EF4-FFF2-40B4-BE49-F238E27FC236}">
                <a16:creationId xmlns:a16="http://schemas.microsoft.com/office/drawing/2014/main" id="{79F409F3-5ABC-7329-1204-77785F9E92D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FE26C25-ACDA-6490-E40A-64DB279D82E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4E8E31-AC5A-E43D-EAAF-C5511C91F511}"/>
              </a:ext>
            </a:extLst>
          </p:cNvPr>
          <p:cNvSpPr>
            <a:spLocks noGrp="1"/>
          </p:cNvSpPr>
          <p:nvPr>
            <p:ph type="sldNum" sz="quarter" idx="12"/>
          </p:nvPr>
        </p:nvSpPr>
        <p:spPr/>
        <p:txBody>
          <a:bodyPr/>
          <a:lstStyle/>
          <a:p>
            <a:fld id="{EF79ADEA-B933-47CC-A4E9-04E6298B917C}" type="slidenum">
              <a:rPr lang="en-US" smtClean="0"/>
              <a:pPr/>
              <a:t>94</a:t>
            </a:fld>
            <a:endParaRPr lang="en-US"/>
          </a:p>
        </p:txBody>
      </p:sp>
      <p:sp>
        <p:nvSpPr>
          <p:cNvPr id="14" name="TextBox 13">
            <a:extLst>
              <a:ext uri="{FF2B5EF4-FFF2-40B4-BE49-F238E27FC236}">
                <a16:creationId xmlns:a16="http://schemas.microsoft.com/office/drawing/2014/main" id="{2A63F808-83DF-48C8-6B40-F1DF4BEFC0A6}"/>
              </a:ext>
            </a:extLst>
          </p:cNvPr>
          <p:cNvSpPr txBox="1"/>
          <p:nvPr/>
        </p:nvSpPr>
        <p:spPr>
          <a:xfrm>
            <a:off x="386336" y="850660"/>
            <a:ext cx="5976664" cy="830997"/>
          </a:xfrm>
          <a:prstGeom prst="rect">
            <a:avLst/>
          </a:prstGeom>
          <a:noFill/>
        </p:spPr>
        <p:txBody>
          <a:bodyPr wrap="square">
            <a:spAutoFit/>
          </a:bodyPr>
          <a:lstStyle/>
          <a:p>
            <a:r>
              <a:rPr lang="en-CH" sz="2400" dirty="0"/>
              <a:t>Identify variables, observations, and values. What would a tidy version look like?</a:t>
            </a:r>
          </a:p>
        </p:txBody>
      </p:sp>
      <p:sp>
        <p:nvSpPr>
          <p:cNvPr id="2" name="Rectangle 1">
            <a:extLst>
              <a:ext uri="{FF2B5EF4-FFF2-40B4-BE49-F238E27FC236}">
                <a16:creationId xmlns:a16="http://schemas.microsoft.com/office/drawing/2014/main" id="{B82C835F-C2F5-A2F1-289F-6BD4BC739DA9}"/>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12" name="Graphic 11">
            <a:extLst>
              <a:ext uri="{FF2B5EF4-FFF2-40B4-BE49-F238E27FC236}">
                <a16:creationId xmlns:a16="http://schemas.microsoft.com/office/drawing/2014/main" id="{63E5D985-0A2D-15EB-BAAF-DF0FF1402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pic>
        <p:nvPicPr>
          <p:cNvPr id="13" name="Picture 12">
            <a:extLst>
              <a:ext uri="{FF2B5EF4-FFF2-40B4-BE49-F238E27FC236}">
                <a16:creationId xmlns:a16="http://schemas.microsoft.com/office/drawing/2014/main" id="{7070B5AF-B953-BEBF-7784-4B49353D3236}"/>
              </a:ext>
            </a:extLst>
          </p:cNvPr>
          <p:cNvPicPr>
            <a:picLocks noChangeAspect="1"/>
          </p:cNvPicPr>
          <p:nvPr/>
        </p:nvPicPr>
        <p:blipFill>
          <a:blip r:embed="rId4"/>
          <a:stretch>
            <a:fillRect/>
          </a:stretch>
        </p:blipFill>
        <p:spPr>
          <a:xfrm>
            <a:off x="318702" y="2106297"/>
            <a:ext cx="7772400" cy="3675673"/>
          </a:xfrm>
          <a:prstGeom prst="rect">
            <a:avLst/>
          </a:prstGeom>
        </p:spPr>
      </p:pic>
    </p:spTree>
    <p:extLst>
      <p:ext uri="{BB962C8B-B14F-4D97-AF65-F5344CB8AC3E}">
        <p14:creationId xmlns:p14="http://schemas.microsoft.com/office/powerpoint/2010/main" val="40808091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86A421-EF51-5658-2A8B-E7D8999A4CDC}"/>
              </a:ext>
            </a:extLst>
          </p:cNvPr>
          <p:cNvSpPr>
            <a:spLocks noGrp="1"/>
          </p:cNvSpPr>
          <p:nvPr>
            <p:ph type="title"/>
          </p:nvPr>
        </p:nvSpPr>
        <p:spPr/>
        <p:txBody>
          <a:bodyPr>
            <a:normAutofit/>
          </a:bodyPr>
          <a:lstStyle/>
          <a:p>
            <a:r>
              <a:rPr lang="en-CH" dirty="0"/>
              <a:t>Hands-on</a:t>
            </a:r>
          </a:p>
        </p:txBody>
      </p:sp>
      <p:sp>
        <p:nvSpPr>
          <p:cNvPr id="4" name="Date Placeholder 3">
            <a:extLst>
              <a:ext uri="{FF2B5EF4-FFF2-40B4-BE49-F238E27FC236}">
                <a16:creationId xmlns:a16="http://schemas.microsoft.com/office/drawing/2014/main" id="{79F409F3-5ABC-7329-1204-77785F9E92D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FE26C25-ACDA-6490-E40A-64DB279D82E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4E8E31-AC5A-E43D-EAAF-C5511C91F511}"/>
              </a:ext>
            </a:extLst>
          </p:cNvPr>
          <p:cNvSpPr>
            <a:spLocks noGrp="1"/>
          </p:cNvSpPr>
          <p:nvPr>
            <p:ph type="sldNum" sz="quarter" idx="12"/>
          </p:nvPr>
        </p:nvSpPr>
        <p:spPr/>
        <p:txBody>
          <a:bodyPr/>
          <a:lstStyle/>
          <a:p>
            <a:fld id="{EF79ADEA-B933-47CC-A4E9-04E6298B917C}" type="slidenum">
              <a:rPr lang="en-US" smtClean="0"/>
              <a:pPr/>
              <a:t>95</a:t>
            </a:fld>
            <a:endParaRPr lang="en-US"/>
          </a:p>
        </p:txBody>
      </p:sp>
      <p:pic>
        <p:nvPicPr>
          <p:cNvPr id="8" name="Picture 7">
            <a:extLst>
              <a:ext uri="{FF2B5EF4-FFF2-40B4-BE49-F238E27FC236}">
                <a16:creationId xmlns:a16="http://schemas.microsoft.com/office/drawing/2014/main" id="{73312DE4-906F-E8B9-62BF-847CFE37CD57}"/>
              </a:ext>
            </a:extLst>
          </p:cNvPr>
          <p:cNvPicPr>
            <a:picLocks noChangeAspect="1"/>
          </p:cNvPicPr>
          <p:nvPr/>
        </p:nvPicPr>
        <p:blipFill>
          <a:blip r:embed="rId2"/>
          <a:stretch>
            <a:fillRect/>
          </a:stretch>
        </p:blipFill>
        <p:spPr>
          <a:xfrm>
            <a:off x="318702" y="2106297"/>
            <a:ext cx="7772400" cy="3675673"/>
          </a:xfrm>
          <a:prstGeom prst="rect">
            <a:avLst/>
          </a:prstGeom>
        </p:spPr>
      </p:pic>
      <p:sp>
        <p:nvSpPr>
          <p:cNvPr id="14" name="TextBox 13">
            <a:extLst>
              <a:ext uri="{FF2B5EF4-FFF2-40B4-BE49-F238E27FC236}">
                <a16:creationId xmlns:a16="http://schemas.microsoft.com/office/drawing/2014/main" id="{2A63F808-83DF-48C8-6B40-F1DF4BEFC0A6}"/>
              </a:ext>
            </a:extLst>
          </p:cNvPr>
          <p:cNvSpPr txBox="1"/>
          <p:nvPr/>
        </p:nvSpPr>
        <p:spPr>
          <a:xfrm>
            <a:off x="386336" y="850660"/>
            <a:ext cx="5976664" cy="830997"/>
          </a:xfrm>
          <a:prstGeom prst="rect">
            <a:avLst/>
          </a:prstGeom>
          <a:noFill/>
        </p:spPr>
        <p:txBody>
          <a:bodyPr wrap="square">
            <a:spAutoFit/>
          </a:bodyPr>
          <a:lstStyle/>
          <a:p>
            <a:r>
              <a:rPr lang="en-CH" sz="2400" dirty="0"/>
              <a:t>Identify variables, observations, and values. What would a tidy version look like?</a:t>
            </a:r>
          </a:p>
        </p:txBody>
      </p:sp>
      <p:pic>
        <p:nvPicPr>
          <p:cNvPr id="15" name="Picture 14">
            <a:extLst>
              <a:ext uri="{FF2B5EF4-FFF2-40B4-BE49-F238E27FC236}">
                <a16:creationId xmlns:a16="http://schemas.microsoft.com/office/drawing/2014/main" id="{9149115E-4886-9C63-7462-66A8893696F3}"/>
              </a:ext>
            </a:extLst>
          </p:cNvPr>
          <p:cNvPicPr>
            <a:picLocks noChangeAspect="1"/>
          </p:cNvPicPr>
          <p:nvPr/>
        </p:nvPicPr>
        <p:blipFill>
          <a:blip r:embed="rId3"/>
          <a:stretch>
            <a:fillRect/>
          </a:stretch>
        </p:blipFill>
        <p:spPr>
          <a:xfrm>
            <a:off x="8256240" y="2106296"/>
            <a:ext cx="3476936" cy="3266919"/>
          </a:xfrm>
          <a:prstGeom prst="rect">
            <a:avLst/>
          </a:prstGeom>
        </p:spPr>
      </p:pic>
      <p:sp>
        <p:nvSpPr>
          <p:cNvPr id="2" name="Rectangle 1">
            <a:extLst>
              <a:ext uri="{FF2B5EF4-FFF2-40B4-BE49-F238E27FC236}">
                <a16:creationId xmlns:a16="http://schemas.microsoft.com/office/drawing/2014/main" id="{B82C835F-C2F5-A2F1-289F-6BD4BC739DA9}"/>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12" name="Graphic 11">
            <a:extLst>
              <a:ext uri="{FF2B5EF4-FFF2-40B4-BE49-F238E27FC236}">
                <a16:creationId xmlns:a16="http://schemas.microsoft.com/office/drawing/2014/main" id="{63E5D985-0A2D-15EB-BAAF-DF0FF14029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36089567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6C8B0-09AA-0E8E-2EFF-1D75C90F7E35}"/>
              </a:ext>
            </a:extLst>
          </p:cNvPr>
          <p:cNvSpPr>
            <a:spLocks noGrp="1"/>
          </p:cNvSpPr>
          <p:nvPr>
            <p:ph type="title"/>
          </p:nvPr>
        </p:nvSpPr>
        <p:spPr/>
        <p:txBody>
          <a:bodyPr/>
          <a:lstStyle/>
          <a:p>
            <a:r>
              <a:rPr lang="en-CH" dirty="0"/>
              <a:t>Messy data</a:t>
            </a:r>
          </a:p>
        </p:txBody>
      </p:sp>
      <p:sp>
        <p:nvSpPr>
          <p:cNvPr id="4" name="Date Placeholder 3">
            <a:extLst>
              <a:ext uri="{FF2B5EF4-FFF2-40B4-BE49-F238E27FC236}">
                <a16:creationId xmlns:a16="http://schemas.microsoft.com/office/drawing/2014/main" id="{179330ED-F1AB-1709-11F2-63B3746E4DD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76DE569-8388-219E-1C80-2F022E7F74F6}"/>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65A68631-531B-6585-112C-372D44F7678F}"/>
              </a:ext>
            </a:extLst>
          </p:cNvPr>
          <p:cNvSpPr>
            <a:spLocks noGrp="1"/>
          </p:cNvSpPr>
          <p:nvPr>
            <p:ph type="sldNum" sz="quarter" idx="12"/>
          </p:nvPr>
        </p:nvSpPr>
        <p:spPr/>
        <p:txBody>
          <a:bodyPr/>
          <a:lstStyle/>
          <a:p>
            <a:fld id="{EF79ADEA-B933-47CC-A4E9-04E6298B917C}" type="slidenum">
              <a:rPr lang="en-US" smtClean="0"/>
              <a:pPr/>
              <a:t>96</a:t>
            </a:fld>
            <a:endParaRPr lang="en-US"/>
          </a:p>
        </p:txBody>
      </p:sp>
      <p:sp>
        <p:nvSpPr>
          <p:cNvPr id="7" name="TextBox 6">
            <a:extLst>
              <a:ext uri="{FF2B5EF4-FFF2-40B4-BE49-F238E27FC236}">
                <a16:creationId xmlns:a16="http://schemas.microsoft.com/office/drawing/2014/main" id="{2BA0A93C-FD05-D6EE-87D3-09E932F02046}"/>
              </a:ext>
            </a:extLst>
          </p:cNvPr>
          <p:cNvSpPr txBox="1"/>
          <p:nvPr/>
        </p:nvSpPr>
        <p:spPr>
          <a:xfrm>
            <a:off x="6879740" y="244059"/>
            <a:ext cx="4896544" cy="1200329"/>
          </a:xfrm>
          <a:prstGeom prst="rect">
            <a:avLst/>
          </a:prstGeom>
          <a:solidFill>
            <a:srgbClr val="F20000">
              <a:alpha val="9020"/>
            </a:srgbClr>
          </a:solidFill>
        </p:spPr>
        <p:txBody>
          <a:bodyPr wrap="square">
            <a:spAutoFit/>
          </a:bodyPr>
          <a:lstStyle/>
          <a:p>
            <a:r>
              <a:rPr lang="en-US" sz="2400" i="1" dirty="0">
                <a:latin typeface="Baskerville" panose="02020502070401020303" pitchFamily="18" charset="0"/>
                <a:ea typeface="Baskerville" panose="02020502070401020303" pitchFamily="18" charset="0"/>
              </a:rPr>
              <a:t>“T</a:t>
            </a:r>
            <a:r>
              <a:rPr lang="en-US" sz="2400" i="1" dirty="0">
                <a:effectLst/>
                <a:latin typeface="Baskerville" panose="02020502070401020303" pitchFamily="18" charset="0"/>
                <a:ea typeface="Baskerville" panose="02020502070401020303" pitchFamily="18" charset="0"/>
              </a:rPr>
              <a:t>idy datasets are all alike but every messy dataset is messy in its own way” </a:t>
            </a:r>
            <a:br>
              <a:rPr lang="en-US" sz="2400" i="1" dirty="0">
                <a:effectLst/>
                <a:latin typeface="Baskerville" panose="02020502070401020303" pitchFamily="18" charset="0"/>
                <a:ea typeface="Baskerville" panose="02020502070401020303" pitchFamily="18" charset="0"/>
              </a:rPr>
            </a:br>
            <a:r>
              <a:rPr lang="en-US" sz="2400" i="1" dirty="0">
                <a:effectLst/>
                <a:latin typeface="Baskerville" panose="02020502070401020303" pitchFamily="18" charset="0"/>
                <a:ea typeface="Baskerville" panose="02020502070401020303" pitchFamily="18" charset="0"/>
              </a:rPr>
              <a:t>– Hadley Wickham</a:t>
            </a:r>
            <a:endParaRPr lang="en-US" sz="2400" i="1" dirty="0">
              <a:latin typeface="Baskerville" panose="02020502070401020303" pitchFamily="18" charset="0"/>
              <a:ea typeface="Baskerville" panose="02020502070401020303" pitchFamily="18" charset="0"/>
            </a:endParaRPr>
          </a:p>
        </p:txBody>
      </p:sp>
      <p:pic>
        <p:nvPicPr>
          <p:cNvPr id="9" name="Picture 8">
            <a:extLst>
              <a:ext uri="{FF2B5EF4-FFF2-40B4-BE49-F238E27FC236}">
                <a16:creationId xmlns:a16="http://schemas.microsoft.com/office/drawing/2014/main" id="{38A8FB4B-9753-29C2-33D0-12D08082AEC0}"/>
              </a:ext>
            </a:extLst>
          </p:cNvPr>
          <p:cNvPicPr>
            <a:picLocks noChangeAspect="1"/>
          </p:cNvPicPr>
          <p:nvPr/>
        </p:nvPicPr>
        <p:blipFill>
          <a:blip r:embed="rId2"/>
          <a:stretch>
            <a:fillRect/>
          </a:stretch>
        </p:blipFill>
        <p:spPr>
          <a:xfrm>
            <a:off x="3647728" y="4149080"/>
            <a:ext cx="2077666" cy="1686222"/>
          </a:xfrm>
          <a:prstGeom prst="rect">
            <a:avLst/>
          </a:prstGeom>
        </p:spPr>
      </p:pic>
      <p:sp>
        <p:nvSpPr>
          <p:cNvPr id="10" name="TextBox 9">
            <a:extLst>
              <a:ext uri="{FF2B5EF4-FFF2-40B4-BE49-F238E27FC236}">
                <a16:creationId xmlns:a16="http://schemas.microsoft.com/office/drawing/2014/main" id="{F89672DA-A5D0-A598-CD4E-BA359D3E5438}"/>
              </a:ext>
            </a:extLst>
          </p:cNvPr>
          <p:cNvSpPr txBox="1"/>
          <p:nvPr/>
        </p:nvSpPr>
        <p:spPr>
          <a:xfrm>
            <a:off x="3594592" y="2889180"/>
            <a:ext cx="1728192" cy="923330"/>
          </a:xfrm>
          <a:prstGeom prst="rect">
            <a:avLst/>
          </a:prstGeom>
          <a:noFill/>
        </p:spPr>
        <p:txBody>
          <a:bodyPr wrap="square" rtlCol="0">
            <a:spAutoFit/>
          </a:bodyPr>
          <a:lstStyle/>
          <a:p>
            <a:r>
              <a:rPr lang="en-CH" dirty="0"/>
              <a:t>Column headers are values, not variable names</a:t>
            </a:r>
          </a:p>
        </p:txBody>
      </p:sp>
      <p:sp>
        <p:nvSpPr>
          <p:cNvPr id="11" name="TextBox 10">
            <a:extLst>
              <a:ext uri="{FF2B5EF4-FFF2-40B4-BE49-F238E27FC236}">
                <a16:creationId xmlns:a16="http://schemas.microsoft.com/office/drawing/2014/main" id="{F53A8084-2B8F-AAC1-80E7-CB0D36047475}"/>
              </a:ext>
            </a:extLst>
          </p:cNvPr>
          <p:cNvSpPr txBox="1"/>
          <p:nvPr/>
        </p:nvSpPr>
        <p:spPr>
          <a:xfrm>
            <a:off x="5254131" y="3182313"/>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pic>
        <p:nvPicPr>
          <p:cNvPr id="12" name="Picture 11">
            <a:extLst>
              <a:ext uri="{FF2B5EF4-FFF2-40B4-BE49-F238E27FC236}">
                <a16:creationId xmlns:a16="http://schemas.microsoft.com/office/drawing/2014/main" id="{A4E68280-6BF7-9B37-0951-ADAEB996E996}"/>
              </a:ext>
            </a:extLst>
          </p:cNvPr>
          <p:cNvPicPr>
            <a:picLocks noChangeAspect="1"/>
          </p:cNvPicPr>
          <p:nvPr/>
        </p:nvPicPr>
        <p:blipFill>
          <a:blip r:embed="rId3"/>
          <a:stretch>
            <a:fillRect/>
          </a:stretch>
        </p:blipFill>
        <p:spPr>
          <a:xfrm>
            <a:off x="565347" y="2919709"/>
            <a:ext cx="2525446" cy="2352601"/>
          </a:xfrm>
          <a:prstGeom prst="rect">
            <a:avLst/>
          </a:prstGeom>
        </p:spPr>
      </p:pic>
      <p:sp>
        <p:nvSpPr>
          <p:cNvPr id="13" name="TextBox 12">
            <a:extLst>
              <a:ext uri="{FF2B5EF4-FFF2-40B4-BE49-F238E27FC236}">
                <a16:creationId xmlns:a16="http://schemas.microsoft.com/office/drawing/2014/main" id="{2C83E8A9-52AD-F9AF-A73D-259E306E6BB0}"/>
              </a:ext>
            </a:extLst>
          </p:cNvPr>
          <p:cNvSpPr txBox="1"/>
          <p:nvPr/>
        </p:nvSpPr>
        <p:spPr>
          <a:xfrm>
            <a:off x="542734" y="1756340"/>
            <a:ext cx="1952866" cy="923330"/>
          </a:xfrm>
          <a:prstGeom prst="rect">
            <a:avLst/>
          </a:prstGeom>
          <a:noFill/>
        </p:spPr>
        <p:txBody>
          <a:bodyPr wrap="square" rtlCol="0">
            <a:spAutoFit/>
          </a:bodyPr>
          <a:lstStyle/>
          <a:p>
            <a:r>
              <a:rPr lang="en-CH" dirty="0"/>
              <a:t>Variables are stored in both rows and columns</a:t>
            </a:r>
          </a:p>
        </p:txBody>
      </p:sp>
      <p:sp>
        <p:nvSpPr>
          <p:cNvPr id="14" name="TextBox 13">
            <a:extLst>
              <a:ext uri="{FF2B5EF4-FFF2-40B4-BE49-F238E27FC236}">
                <a16:creationId xmlns:a16="http://schemas.microsoft.com/office/drawing/2014/main" id="{756CCC0E-EA6A-A52D-0DCC-D8560357CD6C}"/>
              </a:ext>
            </a:extLst>
          </p:cNvPr>
          <p:cNvSpPr txBox="1"/>
          <p:nvPr/>
        </p:nvSpPr>
        <p:spPr>
          <a:xfrm>
            <a:off x="2376744" y="2011938"/>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pic>
        <p:nvPicPr>
          <p:cNvPr id="15" name="Picture 14">
            <a:extLst>
              <a:ext uri="{FF2B5EF4-FFF2-40B4-BE49-F238E27FC236}">
                <a16:creationId xmlns:a16="http://schemas.microsoft.com/office/drawing/2014/main" id="{A11FA38E-4BB6-185A-9696-19A3A4C75385}"/>
              </a:ext>
            </a:extLst>
          </p:cNvPr>
          <p:cNvPicPr>
            <a:picLocks noChangeAspect="1"/>
          </p:cNvPicPr>
          <p:nvPr/>
        </p:nvPicPr>
        <p:blipFill>
          <a:blip r:embed="rId4"/>
          <a:stretch>
            <a:fillRect/>
          </a:stretch>
        </p:blipFill>
        <p:spPr>
          <a:xfrm>
            <a:off x="9229961" y="3901331"/>
            <a:ext cx="2234187" cy="2173804"/>
          </a:xfrm>
          <a:prstGeom prst="rect">
            <a:avLst/>
          </a:prstGeom>
        </p:spPr>
      </p:pic>
      <p:sp>
        <p:nvSpPr>
          <p:cNvPr id="16" name="TextBox 15">
            <a:extLst>
              <a:ext uri="{FF2B5EF4-FFF2-40B4-BE49-F238E27FC236}">
                <a16:creationId xmlns:a16="http://schemas.microsoft.com/office/drawing/2014/main" id="{364933A4-8DA3-7A8A-1A18-EDF8FB586420}"/>
              </a:ext>
            </a:extLst>
          </p:cNvPr>
          <p:cNvSpPr txBox="1"/>
          <p:nvPr/>
        </p:nvSpPr>
        <p:spPr>
          <a:xfrm>
            <a:off x="9228044" y="2710325"/>
            <a:ext cx="1908515" cy="923330"/>
          </a:xfrm>
          <a:prstGeom prst="rect">
            <a:avLst/>
          </a:prstGeom>
          <a:noFill/>
        </p:spPr>
        <p:txBody>
          <a:bodyPr wrap="square" rtlCol="0">
            <a:spAutoFit/>
          </a:bodyPr>
          <a:lstStyle/>
          <a:p>
            <a:r>
              <a:rPr lang="en-CH" dirty="0"/>
              <a:t>Multiple variables are stored in one column</a:t>
            </a:r>
          </a:p>
        </p:txBody>
      </p:sp>
      <p:sp>
        <p:nvSpPr>
          <p:cNvPr id="17" name="TextBox 16">
            <a:extLst>
              <a:ext uri="{FF2B5EF4-FFF2-40B4-BE49-F238E27FC236}">
                <a16:creationId xmlns:a16="http://schemas.microsoft.com/office/drawing/2014/main" id="{B073B417-8FB5-5C48-CDBC-A88926A8BC38}"/>
              </a:ext>
            </a:extLst>
          </p:cNvPr>
          <p:cNvSpPr txBox="1"/>
          <p:nvPr/>
        </p:nvSpPr>
        <p:spPr>
          <a:xfrm>
            <a:off x="11044646" y="2879108"/>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sp>
        <p:nvSpPr>
          <p:cNvPr id="18" name="TextBox 17">
            <a:extLst>
              <a:ext uri="{FF2B5EF4-FFF2-40B4-BE49-F238E27FC236}">
                <a16:creationId xmlns:a16="http://schemas.microsoft.com/office/drawing/2014/main" id="{D1446EE0-BB0B-91FB-6E03-C95A8C1D2D81}"/>
              </a:ext>
            </a:extLst>
          </p:cNvPr>
          <p:cNvSpPr txBox="1"/>
          <p:nvPr/>
        </p:nvSpPr>
        <p:spPr>
          <a:xfrm>
            <a:off x="6187264" y="1749529"/>
            <a:ext cx="1728192" cy="923330"/>
          </a:xfrm>
          <a:prstGeom prst="rect">
            <a:avLst/>
          </a:prstGeom>
          <a:noFill/>
        </p:spPr>
        <p:txBody>
          <a:bodyPr wrap="square" rtlCol="0">
            <a:spAutoFit/>
          </a:bodyPr>
          <a:lstStyle/>
          <a:p>
            <a:r>
              <a:rPr lang="en-CH" dirty="0"/>
              <a:t>Some variables are stored in the file names</a:t>
            </a:r>
          </a:p>
        </p:txBody>
      </p:sp>
      <p:sp>
        <p:nvSpPr>
          <p:cNvPr id="19" name="TextBox 18">
            <a:extLst>
              <a:ext uri="{FF2B5EF4-FFF2-40B4-BE49-F238E27FC236}">
                <a16:creationId xmlns:a16="http://schemas.microsoft.com/office/drawing/2014/main" id="{F3479B04-6B92-A2E8-7FC5-B4A5FA3A3B4F}"/>
              </a:ext>
            </a:extLst>
          </p:cNvPr>
          <p:cNvSpPr txBox="1"/>
          <p:nvPr/>
        </p:nvSpPr>
        <p:spPr>
          <a:xfrm>
            <a:off x="7915456" y="1884380"/>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sp>
        <p:nvSpPr>
          <p:cNvPr id="21" name="TextBox 20">
            <a:extLst>
              <a:ext uri="{FF2B5EF4-FFF2-40B4-BE49-F238E27FC236}">
                <a16:creationId xmlns:a16="http://schemas.microsoft.com/office/drawing/2014/main" id="{3D1D91CF-C8D3-AAE1-90AA-D0CB9E5456A2}"/>
              </a:ext>
            </a:extLst>
          </p:cNvPr>
          <p:cNvSpPr txBox="1"/>
          <p:nvPr/>
        </p:nvSpPr>
        <p:spPr>
          <a:xfrm>
            <a:off x="6187435" y="2890391"/>
            <a:ext cx="2690499" cy="1077218"/>
          </a:xfrm>
          <a:prstGeom prst="rect">
            <a:avLst/>
          </a:prstGeom>
          <a:solidFill>
            <a:schemeClr val="bg1">
              <a:lumMod val="95000"/>
            </a:schemeClr>
          </a:solidFill>
        </p:spPr>
        <p:txBody>
          <a:bodyPr wrap="square">
            <a:spAutoFit/>
          </a:bodyPr>
          <a:lstStyle/>
          <a:p>
            <a:r>
              <a:rPr lang="en-US" sz="1600" dirty="0">
                <a:latin typeface="Consolas" panose="020B0609020204030204" pitchFamily="49" charset="0"/>
                <a:cs typeface="Consolas" panose="020B0609020204030204" pitchFamily="49" charset="0"/>
              </a:rPr>
              <a:t>2024-01_prices_DE.csv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2024-01_prices_FR.csv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2024-02_prices_DE.csv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2024-02_prices_FR.csv</a:t>
            </a:r>
            <a:endParaRPr lang="en-CH"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820221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E1EC-EEF5-0B16-38B1-4B0B001841B7}"/>
              </a:ext>
            </a:extLst>
          </p:cNvPr>
          <p:cNvSpPr>
            <a:spLocks noGrp="1"/>
          </p:cNvSpPr>
          <p:nvPr>
            <p:ph type="title"/>
          </p:nvPr>
        </p:nvSpPr>
        <p:spPr>
          <a:xfrm>
            <a:off x="335360" y="347439"/>
            <a:ext cx="9145016" cy="903635"/>
          </a:xfrm>
        </p:spPr>
        <p:txBody>
          <a:bodyPr>
            <a:normAutofit fontScale="90000"/>
          </a:bodyPr>
          <a:lstStyle/>
          <a:p>
            <a:r>
              <a:rPr lang="en-CH" dirty="0"/>
              <a:t>The life-changing magic of tidying up data</a:t>
            </a:r>
          </a:p>
        </p:txBody>
      </p:sp>
      <p:sp>
        <p:nvSpPr>
          <p:cNvPr id="3" name="Content Placeholder 2">
            <a:extLst>
              <a:ext uri="{FF2B5EF4-FFF2-40B4-BE49-F238E27FC236}">
                <a16:creationId xmlns:a16="http://schemas.microsoft.com/office/drawing/2014/main" id="{106D6340-84EC-D66C-0A94-95F448B58721}"/>
              </a:ext>
            </a:extLst>
          </p:cNvPr>
          <p:cNvSpPr>
            <a:spLocks noGrp="1"/>
          </p:cNvSpPr>
          <p:nvPr>
            <p:ph idx="1"/>
          </p:nvPr>
        </p:nvSpPr>
        <p:spPr/>
        <p:txBody>
          <a:bodyPr/>
          <a:lstStyle/>
          <a:p>
            <a:pPr marL="0" indent="0">
              <a:buNone/>
            </a:pPr>
            <a:r>
              <a:rPr lang="en-CH" dirty="0"/>
              <a:t>Pivoting – we know this one</a:t>
            </a:r>
          </a:p>
          <a:p>
            <a:endParaRPr lang="en-CH" dirty="0"/>
          </a:p>
          <a:p>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60355732-06FE-FB83-8F8F-3E5DB0E06E9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B675FD7-C055-003C-D03A-D6DABA0ACE3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48341AD-FD1D-F25F-DC57-1D34AA909177}"/>
              </a:ext>
            </a:extLst>
          </p:cNvPr>
          <p:cNvSpPr>
            <a:spLocks noGrp="1"/>
          </p:cNvSpPr>
          <p:nvPr>
            <p:ph type="sldNum" sz="quarter" idx="12"/>
          </p:nvPr>
        </p:nvSpPr>
        <p:spPr/>
        <p:txBody>
          <a:bodyPr/>
          <a:lstStyle/>
          <a:p>
            <a:fld id="{EF79ADEA-B933-47CC-A4E9-04E6298B917C}" type="slidenum">
              <a:rPr lang="en-US" smtClean="0"/>
              <a:pPr/>
              <a:t>97</a:t>
            </a:fld>
            <a:endParaRPr lang="en-US"/>
          </a:p>
        </p:txBody>
      </p:sp>
      <p:pic>
        <p:nvPicPr>
          <p:cNvPr id="2054" name="Picture 6" descr="Image">
            <a:extLst>
              <a:ext uri="{FF2B5EF4-FFF2-40B4-BE49-F238E27FC236}">
                <a16:creationId xmlns:a16="http://schemas.microsoft.com/office/drawing/2014/main" id="{FD513AE6-FA89-A3FA-C601-72E4E0828A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64" r="8351"/>
          <a:stretch/>
        </p:blipFill>
        <p:spPr bwMode="auto">
          <a:xfrm>
            <a:off x="9264352" y="588134"/>
            <a:ext cx="2721884" cy="3481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C9611B-0C85-5394-7674-D2BD278ACE83}"/>
              </a:ext>
            </a:extLst>
          </p:cNvPr>
          <p:cNvSpPr txBox="1"/>
          <p:nvPr/>
        </p:nvSpPr>
        <p:spPr>
          <a:xfrm>
            <a:off x="3180772" y="5094338"/>
            <a:ext cx="6264696" cy="1200329"/>
          </a:xfrm>
          <a:prstGeom prst="rect">
            <a:avLst/>
          </a:prstGeom>
          <a:solidFill>
            <a:schemeClr val="accent6">
              <a:lumMod val="20000"/>
              <a:lumOff val="80000"/>
            </a:schemeClr>
          </a:solidFill>
        </p:spPr>
        <p:txBody>
          <a:bodyPr wrap="square">
            <a:spAutoFit/>
          </a:bodyPr>
          <a:lstStyle/>
          <a:p>
            <a:r>
              <a:rPr lang="en-US" noProof="1">
                <a:latin typeface="Consolas" panose="020B0609020204030204" pitchFamily="49" charset="0"/>
                <a:cs typeface="Consolas" panose="020B0609020204030204" pitchFamily="49" charset="0"/>
              </a:rPr>
              <a:t>df.pivot_table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index=['city', 'date'], columns='type’,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values='temperature', aggfunc='max’,</a:t>
            </a:r>
          </a:p>
          <a:p>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474322FB-4D0E-687F-0FA2-C4A01C54E4C1}"/>
              </a:ext>
            </a:extLst>
          </p:cNvPr>
          <p:cNvPicPr>
            <a:picLocks noChangeAspect="1"/>
          </p:cNvPicPr>
          <p:nvPr/>
        </p:nvPicPr>
        <p:blipFill>
          <a:blip r:embed="rId3"/>
          <a:stretch>
            <a:fillRect/>
          </a:stretch>
        </p:blipFill>
        <p:spPr>
          <a:xfrm>
            <a:off x="882751" y="2480838"/>
            <a:ext cx="2525446" cy="2352601"/>
          </a:xfrm>
          <a:prstGeom prst="rect">
            <a:avLst/>
          </a:prstGeom>
        </p:spPr>
      </p:pic>
      <p:pic>
        <p:nvPicPr>
          <p:cNvPr id="11" name="Picture 10">
            <a:extLst>
              <a:ext uri="{FF2B5EF4-FFF2-40B4-BE49-F238E27FC236}">
                <a16:creationId xmlns:a16="http://schemas.microsoft.com/office/drawing/2014/main" id="{2B650C47-91CB-64BE-9B28-E71EAABB2C6A}"/>
              </a:ext>
            </a:extLst>
          </p:cNvPr>
          <p:cNvPicPr>
            <a:picLocks noChangeAspect="1"/>
          </p:cNvPicPr>
          <p:nvPr/>
        </p:nvPicPr>
        <p:blipFill>
          <a:blip r:embed="rId4"/>
          <a:stretch>
            <a:fillRect/>
          </a:stretch>
        </p:blipFill>
        <p:spPr>
          <a:xfrm>
            <a:off x="6022911" y="2629367"/>
            <a:ext cx="2553483" cy="1825469"/>
          </a:xfrm>
          <a:prstGeom prst="rect">
            <a:avLst/>
          </a:prstGeom>
        </p:spPr>
      </p:pic>
      <p:sp>
        <p:nvSpPr>
          <p:cNvPr id="12" name="TextBox 11">
            <a:extLst>
              <a:ext uri="{FF2B5EF4-FFF2-40B4-BE49-F238E27FC236}">
                <a16:creationId xmlns:a16="http://schemas.microsoft.com/office/drawing/2014/main" id="{3DE1CF8B-0CCC-3CBB-7E3B-2032BE87D249}"/>
              </a:ext>
            </a:extLst>
          </p:cNvPr>
          <p:cNvSpPr txBox="1"/>
          <p:nvPr/>
        </p:nvSpPr>
        <p:spPr>
          <a:xfrm>
            <a:off x="3800998" y="2127599"/>
            <a:ext cx="2302582" cy="646331"/>
          </a:xfrm>
          <a:prstGeom prst="rect">
            <a:avLst/>
          </a:prstGeom>
          <a:noFill/>
        </p:spPr>
        <p:txBody>
          <a:bodyPr wrap="square" rtlCol="0">
            <a:spAutoFit/>
          </a:bodyPr>
          <a:lstStyle/>
          <a:p>
            <a:r>
              <a:rPr lang="en-CH" dirty="0"/>
              <a:t>The “type” column is storing variable names</a:t>
            </a:r>
          </a:p>
        </p:txBody>
      </p:sp>
      <p:sp>
        <p:nvSpPr>
          <p:cNvPr id="14" name="Right Arrow 13">
            <a:extLst>
              <a:ext uri="{FF2B5EF4-FFF2-40B4-BE49-F238E27FC236}">
                <a16:creationId xmlns:a16="http://schemas.microsoft.com/office/drawing/2014/main" id="{975FA11A-1246-DA04-406C-A92A056DACAA}"/>
              </a:ext>
            </a:extLst>
          </p:cNvPr>
          <p:cNvSpPr/>
          <p:nvPr/>
        </p:nvSpPr>
        <p:spPr>
          <a:xfrm>
            <a:off x="3946108" y="3754966"/>
            <a:ext cx="1769368" cy="432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TextBox 14">
            <a:extLst>
              <a:ext uri="{FF2B5EF4-FFF2-40B4-BE49-F238E27FC236}">
                <a16:creationId xmlns:a16="http://schemas.microsoft.com/office/drawing/2014/main" id="{A2638D16-BB99-83A7-0BB9-AE1855E6A907}"/>
              </a:ext>
            </a:extLst>
          </p:cNvPr>
          <p:cNvSpPr txBox="1"/>
          <p:nvPr/>
        </p:nvSpPr>
        <p:spPr>
          <a:xfrm>
            <a:off x="3963690" y="3465154"/>
            <a:ext cx="1666420" cy="369332"/>
          </a:xfrm>
          <a:prstGeom prst="rect">
            <a:avLst/>
          </a:prstGeom>
          <a:noFill/>
        </p:spPr>
        <p:txBody>
          <a:bodyPr wrap="square" rtlCol="0">
            <a:spAutoFit/>
          </a:bodyPr>
          <a:lstStyle/>
          <a:p>
            <a:pPr algn="ctr"/>
            <a:r>
              <a:rPr lang="en-CH" dirty="0"/>
              <a:t>pivot</a:t>
            </a:r>
          </a:p>
        </p:txBody>
      </p:sp>
      <p:sp>
        <p:nvSpPr>
          <p:cNvPr id="9" name="TextBox 8">
            <a:extLst>
              <a:ext uri="{FF2B5EF4-FFF2-40B4-BE49-F238E27FC236}">
                <a16:creationId xmlns:a16="http://schemas.microsoft.com/office/drawing/2014/main" id="{C740DB77-3713-91A4-D715-E16186397D4A}"/>
              </a:ext>
            </a:extLst>
          </p:cNvPr>
          <p:cNvSpPr txBox="1"/>
          <p:nvPr/>
        </p:nvSpPr>
        <p:spPr>
          <a:xfrm>
            <a:off x="6017986" y="2161637"/>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spTree>
    <p:extLst>
      <p:ext uri="{BB962C8B-B14F-4D97-AF65-F5344CB8AC3E}">
        <p14:creationId xmlns:p14="http://schemas.microsoft.com/office/powerpoint/2010/main" val="3628566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Image">
            <a:extLst>
              <a:ext uri="{FF2B5EF4-FFF2-40B4-BE49-F238E27FC236}">
                <a16:creationId xmlns:a16="http://schemas.microsoft.com/office/drawing/2014/main" id="{C6C6D1FF-24BE-0089-E8D5-BF235A3021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23" r="5952"/>
          <a:stretch/>
        </p:blipFill>
        <p:spPr bwMode="auto">
          <a:xfrm>
            <a:off x="9262966" y="581000"/>
            <a:ext cx="2721884" cy="3488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D2E1EC-EEF5-0B16-38B1-4B0B001841B7}"/>
              </a:ext>
            </a:extLst>
          </p:cNvPr>
          <p:cNvSpPr>
            <a:spLocks noGrp="1"/>
          </p:cNvSpPr>
          <p:nvPr>
            <p:ph type="title"/>
          </p:nvPr>
        </p:nvSpPr>
        <p:spPr>
          <a:xfrm>
            <a:off x="335360" y="347439"/>
            <a:ext cx="9145016" cy="903635"/>
          </a:xfrm>
        </p:spPr>
        <p:txBody>
          <a:bodyPr>
            <a:normAutofit fontScale="90000"/>
          </a:bodyPr>
          <a:lstStyle/>
          <a:p>
            <a:r>
              <a:rPr lang="en-CH" dirty="0"/>
              <a:t>The life-changing magic of tidying up data</a:t>
            </a:r>
          </a:p>
        </p:txBody>
      </p:sp>
      <p:sp>
        <p:nvSpPr>
          <p:cNvPr id="3" name="Content Placeholder 2">
            <a:extLst>
              <a:ext uri="{FF2B5EF4-FFF2-40B4-BE49-F238E27FC236}">
                <a16:creationId xmlns:a16="http://schemas.microsoft.com/office/drawing/2014/main" id="{106D6340-84EC-D66C-0A94-95F448B58721}"/>
              </a:ext>
            </a:extLst>
          </p:cNvPr>
          <p:cNvSpPr>
            <a:spLocks noGrp="1"/>
          </p:cNvSpPr>
          <p:nvPr>
            <p:ph idx="1"/>
          </p:nvPr>
        </p:nvSpPr>
        <p:spPr/>
        <p:txBody>
          <a:bodyPr/>
          <a:lstStyle/>
          <a:p>
            <a:pPr marL="0" indent="0">
              <a:buNone/>
            </a:pPr>
            <a:r>
              <a:rPr lang="en-CH" dirty="0"/>
              <a:t>Melting – it’s kind of the opposite of pivoting</a:t>
            </a:r>
          </a:p>
          <a:p>
            <a:endParaRPr lang="en-CH" dirty="0"/>
          </a:p>
          <a:p>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60355732-06FE-FB83-8F8F-3E5DB0E06E9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B675FD7-C055-003C-D03A-D6DABA0ACE3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48341AD-FD1D-F25F-DC57-1D34AA909177}"/>
              </a:ext>
            </a:extLst>
          </p:cNvPr>
          <p:cNvSpPr>
            <a:spLocks noGrp="1"/>
          </p:cNvSpPr>
          <p:nvPr>
            <p:ph type="sldNum" sz="quarter" idx="12"/>
          </p:nvPr>
        </p:nvSpPr>
        <p:spPr/>
        <p:txBody>
          <a:bodyPr/>
          <a:lstStyle/>
          <a:p>
            <a:fld id="{EF79ADEA-B933-47CC-A4E9-04E6298B917C}" type="slidenum">
              <a:rPr lang="en-US" smtClean="0"/>
              <a:pPr/>
              <a:t>98</a:t>
            </a:fld>
            <a:endParaRPr lang="en-US"/>
          </a:p>
        </p:txBody>
      </p:sp>
      <p:pic>
        <p:nvPicPr>
          <p:cNvPr id="9" name="Picture 8">
            <a:extLst>
              <a:ext uri="{FF2B5EF4-FFF2-40B4-BE49-F238E27FC236}">
                <a16:creationId xmlns:a16="http://schemas.microsoft.com/office/drawing/2014/main" id="{CE8991CD-EDAB-D91B-B4B3-83F4AFA26DAC}"/>
              </a:ext>
            </a:extLst>
          </p:cNvPr>
          <p:cNvPicPr>
            <a:picLocks noChangeAspect="1"/>
          </p:cNvPicPr>
          <p:nvPr/>
        </p:nvPicPr>
        <p:blipFill>
          <a:blip r:embed="rId3"/>
          <a:stretch>
            <a:fillRect/>
          </a:stretch>
        </p:blipFill>
        <p:spPr>
          <a:xfrm>
            <a:off x="1503013" y="2860325"/>
            <a:ext cx="2077666" cy="1686222"/>
          </a:xfrm>
          <a:prstGeom prst="rect">
            <a:avLst/>
          </a:prstGeom>
        </p:spPr>
      </p:pic>
      <p:pic>
        <p:nvPicPr>
          <p:cNvPr id="10" name="Picture 9">
            <a:extLst>
              <a:ext uri="{FF2B5EF4-FFF2-40B4-BE49-F238E27FC236}">
                <a16:creationId xmlns:a16="http://schemas.microsoft.com/office/drawing/2014/main" id="{EE8C18E4-1D46-2F6B-3979-A306C57D4F15}"/>
              </a:ext>
            </a:extLst>
          </p:cNvPr>
          <p:cNvPicPr>
            <a:picLocks noChangeAspect="1"/>
          </p:cNvPicPr>
          <p:nvPr/>
        </p:nvPicPr>
        <p:blipFill>
          <a:blip r:embed="rId4"/>
          <a:stretch>
            <a:fillRect/>
          </a:stretch>
        </p:blipFill>
        <p:spPr>
          <a:xfrm>
            <a:off x="5969996" y="2067151"/>
            <a:ext cx="2870593" cy="2991037"/>
          </a:xfrm>
          <a:prstGeom prst="rect">
            <a:avLst/>
          </a:prstGeom>
        </p:spPr>
      </p:pic>
      <p:sp>
        <p:nvSpPr>
          <p:cNvPr id="8" name="TextBox 7">
            <a:extLst>
              <a:ext uri="{FF2B5EF4-FFF2-40B4-BE49-F238E27FC236}">
                <a16:creationId xmlns:a16="http://schemas.microsoft.com/office/drawing/2014/main" id="{E2C9611B-0C85-5394-7674-D2BD278ACE83}"/>
              </a:ext>
            </a:extLst>
          </p:cNvPr>
          <p:cNvSpPr txBox="1"/>
          <p:nvPr/>
        </p:nvSpPr>
        <p:spPr>
          <a:xfrm>
            <a:off x="1379476" y="5172453"/>
            <a:ext cx="9433048" cy="369332"/>
          </a:xfrm>
          <a:prstGeom prst="rect">
            <a:avLst/>
          </a:prstGeom>
          <a:solidFill>
            <a:schemeClr val="accent6">
              <a:lumMod val="20000"/>
              <a:lumOff val="80000"/>
            </a:schemeClr>
          </a:solidFill>
        </p:spPr>
        <p:txBody>
          <a:bodyPr wrap="square">
            <a:spAutoFit/>
          </a:bodyPr>
          <a:lstStyle/>
          <a:p>
            <a:pPr algn="ctr"/>
            <a:r>
              <a:rPr lang="en-CH" dirty="0">
                <a:latin typeface="Consolas" panose="020B0609020204030204" pitchFamily="49" charset="0"/>
                <a:cs typeface="Consolas" panose="020B0609020204030204" pitchFamily="49" charset="0"/>
              </a:rPr>
              <a:t>pd.melt(data, id_vars=['subject', 'date'], value_name='response_time')</a:t>
            </a:r>
          </a:p>
        </p:txBody>
      </p:sp>
      <p:sp>
        <p:nvSpPr>
          <p:cNvPr id="11" name="TextBox 10">
            <a:extLst>
              <a:ext uri="{FF2B5EF4-FFF2-40B4-BE49-F238E27FC236}">
                <a16:creationId xmlns:a16="http://schemas.microsoft.com/office/drawing/2014/main" id="{5AA1C4F6-15FF-EECF-1D3C-46CB632B39FC}"/>
              </a:ext>
            </a:extLst>
          </p:cNvPr>
          <p:cNvSpPr txBox="1"/>
          <p:nvPr/>
        </p:nvSpPr>
        <p:spPr>
          <a:xfrm>
            <a:off x="857155" y="1936995"/>
            <a:ext cx="2139070" cy="923330"/>
          </a:xfrm>
          <a:prstGeom prst="rect">
            <a:avLst/>
          </a:prstGeom>
          <a:noFill/>
        </p:spPr>
        <p:txBody>
          <a:bodyPr wrap="square" rtlCol="0">
            <a:spAutoFit/>
          </a:bodyPr>
          <a:lstStyle/>
          <a:p>
            <a:r>
              <a:rPr lang="en-CH" dirty="0"/>
              <a:t>The treatment values are stored as a column name</a:t>
            </a:r>
          </a:p>
        </p:txBody>
      </p:sp>
      <p:sp>
        <p:nvSpPr>
          <p:cNvPr id="12" name="TextBox 11">
            <a:extLst>
              <a:ext uri="{FF2B5EF4-FFF2-40B4-BE49-F238E27FC236}">
                <a16:creationId xmlns:a16="http://schemas.microsoft.com/office/drawing/2014/main" id="{D33118D2-97E4-C197-2DAB-FC9D78D31087}"/>
              </a:ext>
            </a:extLst>
          </p:cNvPr>
          <p:cNvSpPr txBox="1"/>
          <p:nvPr/>
        </p:nvSpPr>
        <p:spPr>
          <a:xfrm>
            <a:off x="3069114" y="2192708"/>
            <a:ext cx="625492" cy="523220"/>
          </a:xfrm>
          <a:prstGeom prst="rect">
            <a:avLst/>
          </a:prstGeom>
          <a:noFill/>
        </p:spPr>
        <p:txBody>
          <a:bodyPr wrap="none" rtlCol="0">
            <a:spAutoFit/>
          </a:bodyPr>
          <a:lstStyle/>
          <a:p>
            <a:r>
              <a:rPr lang="en-CH" sz="2800" b="0" i="0" dirty="0">
                <a:solidFill>
                  <a:srgbClr val="1F1F1F"/>
                </a:solidFill>
                <a:effectLst/>
                <a:highlight>
                  <a:srgbClr val="FFFFFF"/>
                </a:highlight>
                <a:latin typeface="Google Sans"/>
              </a:rPr>
              <a:t>😱 </a:t>
            </a:r>
            <a:endParaRPr lang="en-CH" sz="2800" dirty="0"/>
          </a:p>
        </p:txBody>
      </p:sp>
      <p:sp>
        <p:nvSpPr>
          <p:cNvPr id="13" name="Right Arrow 12">
            <a:extLst>
              <a:ext uri="{FF2B5EF4-FFF2-40B4-BE49-F238E27FC236}">
                <a16:creationId xmlns:a16="http://schemas.microsoft.com/office/drawing/2014/main" id="{9E1BEE3C-171B-3C4D-A177-28B50F15F0D2}"/>
              </a:ext>
            </a:extLst>
          </p:cNvPr>
          <p:cNvSpPr/>
          <p:nvPr/>
        </p:nvSpPr>
        <p:spPr>
          <a:xfrm>
            <a:off x="3946108" y="3487289"/>
            <a:ext cx="1769368" cy="432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TextBox 13">
            <a:extLst>
              <a:ext uri="{FF2B5EF4-FFF2-40B4-BE49-F238E27FC236}">
                <a16:creationId xmlns:a16="http://schemas.microsoft.com/office/drawing/2014/main" id="{25E59571-924F-AEC6-FC1C-7A09C3D5EDFE}"/>
              </a:ext>
            </a:extLst>
          </p:cNvPr>
          <p:cNvSpPr txBox="1"/>
          <p:nvPr/>
        </p:nvSpPr>
        <p:spPr>
          <a:xfrm>
            <a:off x="3963690" y="3197477"/>
            <a:ext cx="1666420" cy="369332"/>
          </a:xfrm>
          <a:prstGeom prst="rect">
            <a:avLst/>
          </a:prstGeom>
          <a:noFill/>
        </p:spPr>
        <p:txBody>
          <a:bodyPr wrap="square" rtlCol="0">
            <a:spAutoFit/>
          </a:bodyPr>
          <a:lstStyle/>
          <a:p>
            <a:pPr algn="ctr"/>
            <a:r>
              <a:rPr lang="en-CH" dirty="0"/>
              <a:t>melt</a:t>
            </a:r>
          </a:p>
        </p:txBody>
      </p:sp>
      <p:sp>
        <p:nvSpPr>
          <p:cNvPr id="7" name="TextBox 6">
            <a:extLst>
              <a:ext uri="{FF2B5EF4-FFF2-40B4-BE49-F238E27FC236}">
                <a16:creationId xmlns:a16="http://schemas.microsoft.com/office/drawing/2014/main" id="{E7821395-9433-0878-6C3C-D556E3EA020B}"/>
              </a:ext>
            </a:extLst>
          </p:cNvPr>
          <p:cNvSpPr txBox="1"/>
          <p:nvPr/>
        </p:nvSpPr>
        <p:spPr>
          <a:xfrm>
            <a:off x="1379476" y="5628418"/>
            <a:ext cx="9615735" cy="646331"/>
          </a:xfrm>
          <a:prstGeom prst="rect">
            <a:avLst/>
          </a:prstGeom>
          <a:noFill/>
        </p:spPr>
        <p:txBody>
          <a:bodyPr wrap="square" rtlCol="0">
            <a:spAutoFit/>
          </a:bodyPr>
          <a:lstStyle/>
          <a:p>
            <a:r>
              <a:rPr lang="en-CH" dirty="0"/>
              <a:t>Split the columns in (A) “id_vars” and (B) non-”id_vars”. The column names in (B) are used as new values in a new column “variable”. The values in columns (B) go into a new column, “response_time”.</a:t>
            </a:r>
          </a:p>
        </p:txBody>
      </p:sp>
    </p:spTree>
    <p:extLst>
      <p:ext uri="{BB962C8B-B14F-4D97-AF65-F5344CB8AC3E}">
        <p14:creationId xmlns:p14="http://schemas.microsoft.com/office/powerpoint/2010/main" val="25917492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FF5E2D6F-EBF6-2A51-C37D-651BB1323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6" r="23760" b="5247"/>
          <a:stretch/>
        </p:blipFill>
        <p:spPr bwMode="auto">
          <a:xfrm>
            <a:off x="9264352" y="588133"/>
            <a:ext cx="2721884" cy="3481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D2E1EC-EEF5-0B16-38B1-4B0B001841B7}"/>
              </a:ext>
            </a:extLst>
          </p:cNvPr>
          <p:cNvSpPr>
            <a:spLocks noGrp="1"/>
          </p:cNvSpPr>
          <p:nvPr>
            <p:ph type="title"/>
          </p:nvPr>
        </p:nvSpPr>
        <p:spPr>
          <a:xfrm>
            <a:off x="335360" y="347439"/>
            <a:ext cx="9145016" cy="903635"/>
          </a:xfrm>
        </p:spPr>
        <p:txBody>
          <a:bodyPr>
            <a:normAutofit fontScale="90000"/>
          </a:bodyPr>
          <a:lstStyle/>
          <a:p>
            <a:r>
              <a:rPr lang="en-CH" dirty="0"/>
              <a:t>The life-changing magic of tidying up data</a:t>
            </a:r>
          </a:p>
        </p:txBody>
      </p:sp>
      <p:sp>
        <p:nvSpPr>
          <p:cNvPr id="3" name="Content Placeholder 2">
            <a:extLst>
              <a:ext uri="{FF2B5EF4-FFF2-40B4-BE49-F238E27FC236}">
                <a16:creationId xmlns:a16="http://schemas.microsoft.com/office/drawing/2014/main" id="{106D6340-84EC-D66C-0A94-95F448B58721}"/>
              </a:ext>
            </a:extLst>
          </p:cNvPr>
          <p:cNvSpPr>
            <a:spLocks noGrp="1"/>
          </p:cNvSpPr>
          <p:nvPr>
            <p:ph idx="1"/>
          </p:nvPr>
        </p:nvSpPr>
        <p:spPr>
          <a:xfrm>
            <a:off x="838200" y="1340768"/>
            <a:ext cx="8138120" cy="4836195"/>
          </a:xfrm>
        </p:spPr>
        <p:txBody>
          <a:bodyPr/>
          <a:lstStyle/>
          <a:p>
            <a:pPr marL="0" indent="0">
              <a:buNone/>
            </a:pPr>
            <a:r>
              <a:rPr lang="en-CH" sz="2400" dirty="0">
                <a:latin typeface="Consolas" panose="020B0609020204030204" pitchFamily="49" charset="0"/>
                <a:cs typeface="Consolas" panose="020B0609020204030204" pitchFamily="49" charset="0"/>
              </a:rPr>
              <a:t>pd.concat </a:t>
            </a:r>
            <a:r>
              <a:rPr lang="en-CH" dirty="0"/>
              <a:t>– add together tables with the same variables (columns)</a:t>
            </a:r>
          </a:p>
          <a:p>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60355732-06FE-FB83-8F8F-3E5DB0E06E9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B675FD7-C055-003C-D03A-D6DABA0ACE3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48341AD-FD1D-F25F-DC57-1D34AA909177}"/>
              </a:ext>
            </a:extLst>
          </p:cNvPr>
          <p:cNvSpPr>
            <a:spLocks noGrp="1"/>
          </p:cNvSpPr>
          <p:nvPr>
            <p:ph type="sldNum" sz="quarter" idx="12"/>
          </p:nvPr>
        </p:nvSpPr>
        <p:spPr/>
        <p:txBody>
          <a:bodyPr/>
          <a:lstStyle/>
          <a:p>
            <a:fld id="{EF79ADEA-B933-47CC-A4E9-04E6298B917C}" type="slidenum">
              <a:rPr lang="en-US" smtClean="0"/>
              <a:pPr/>
              <a:t>99</a:t>
            </a:fld>
            <a:endParaRPr lang="en-US"/>
          </a:p>
        </p:txBody>
      </p:sp>
      <p:sp>
        <p:nvSpPr>
          <p:cNvPr id="7" name="TextBox 6">
            <a:extLst>
              <a:ext uri="{FF2B5EF4-FFF2-40B4-BE49-F238E27FC236}">
                <a16:creationId xmlns:a16="http://schemas.microsoft.com/office/drawing/2014/main" id="{6D3AB242-A522-89A1-883D-8134A7DBCA97}"/>
              </a:ext>
            </a:extLst>
          </p:cNvPr>
          <p:cNvSpPr txBox="1"/>
          <p:nvPr/>
        </p:nvSpPr>
        <p:spPr>
          <a:xfrm>
            <a:off x="788979" y="2541664"/>
            <a:ext cx="1728192" cy="923330"/>
          </a:xfrm>
          <a:prstGeom prst="rect">
            <a:avLst/>
          </a:prstGeom>
          <a:noFill/>
        </p:spPr>
        <p:txBody>
          <a:bodyPr wrap="square" rtlCol="0">
            <a:spAutoFit/>
          </a:bodyPr>
          <a:lstStyle/>
          <a:p>
            <a:r>
              <a:rPr lang="en-CH" dirty="0"/>
              <a:t>Some variables are stored in the file names</a:t>
            </a:r>
          </a:p>
        </p:txBody>
      </p:sp>
      <p:sp>
        <p:nvSpPr>
          <p:cNvPr id="15" name="TextBox 14">
            <a:extLst>
              <a:ext uri="{FF2B5EF4-FFF2-40B4-BE49-F238E27FC236}">
                <a16:creationId xmlns:a16="http://schemas.microsoft.com/office/drawing/2014/main" id="{4C4642BF-9A16-CD0C-F6D4-2725CF711172}"/>
              </a:ext>
            </a:extLst>
          </p:cNvPr>
          <p:cNvSpPr txBox="1"/>
          <p:nvPr/>
        </p:nvSpPr>
        <p:spPr>
          <a:xfrm>
            <a:off x="2597068" y="2776107"/>
            <a:ext cx="625492" cy="523220"/>
          </a:xfrm>
          <a:prstGeom prst="rect">
            <a:avLst/>
          </a:prstGeom>
          <a:noFill/>
        </p:spPr>
        <p:txBody>
          <a:bodyPr wrap="none" rtlCol="0">
            <a:spAutoFit/>
          </a:bodyPr>
          <a:lstStyle/>
          <a:p>
            <a:r>
              <a:rPr lang="en-CH" sz="2800" b="0" i="0" dirty="0">
                <a:solidFill>
                  <a:srgbClr val="1F1F1F"/>
                </a:solidFill>
                <a:effectLst/>
                <a:highlight>
                  <a:srgbClr val="FFFFFF"/>
                </a:highlight>
                <a:latin typeface="Google Sans"/>
              </a:rPr>
              <a:t>😱 </a:t>
            </a:r>
            <a:endParaRPr lang="en-CH" sz="2800" dirty="0"/>
          </a:p>
        </p:txBody>
      </p:sp>
      <p:sp>
        <p:nvSpPr>
          <p:cNvPr id="16" name="TextBox 15">
            <a:extLst>
              <a:ext uri="{FF2B5EF4-FFF2-40B4-BE49-F238E27FC236}">
                <a16:creationId xmlns:a16="http://schemas.microsoft.com/office/drawing/2014/main" id="{582A659A-5C4F-09C2-9390-7960C3AF77B9}"/>
              </a:ext>
            </a:extLst>
          </p:cNvPr>
          <p:cNvSpPr txBox="1"/>
          <p:nvPr/>
        </p:nvSpPr>
        <p:spPr>
          <a:xfrm>
            <a:off x="838200" y="3530850"/>
            <a:ext cx="2690499" cy="1077218"/>
          </a:xfrm>
          <a:prstGeom prst="rect">
            <a:avLst/>
          </a:prstGeom>
          <a:solidFill>
            <a:schemeClr val="bg1">
              <a:lumMod val="95000"/>
            </a:schemeClr>
          </a:solidFill>
        </p:spPr>
        <p:txBody>
          <a:bodyPr wrap="square">
            <a:spAutoFit/>
          </a:bodyPr>
          <a:lstStyle/>
          <a:p>
            <a:r>
              <a:rPr lang="en-US" sz="1600" dirty="0">
                <a:latin typeface="Consolas" panose="020B0609020204030204" pitchFamily="49" charset="0"/>
                <a:cs typeface="Consolas" panose="020B0609020204030204" pitchFamily="49" charset="0"/>
              </a:rPr>
              <a:t>2024-01_prices_DE.csv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2024-01_prices_FR.csv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2024-02_prices_DE.csv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2024-02_prices_FR.csv</a:t>
            </a:r>
            <a:endParaRPr lang="en-CH" sz="1600"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ED5E6AB-3ED7-2856-9EE7-70C079FA4CE3}"/>
              </a:ext>
            </a:extLst>
          </p:cNvPr>
          <p:cNvSpPr txBox="1"/>
          <p:nvPr/>
        </p:nvSpPr>
        <p:spPr>
          <a:xfrm>
            <a:off x="4367808" y="2602240"/>
            <a:ext cx="6392577" cy="3539430"/>
          </a:xfrm>
          <a:prstGeom prst="rect">
            <a:avLst/>
          </a:prstGeom>
          <a:solidFill>
            <a:srgbClr val="E2F0D9">
              <a:alpha val="71373"/>
            </a:srgbClr>
          </a:solidFill>
        </p:spPr>
        <p:txBody>
          <a:bodyPr wrap="square">
            <a:spAutoFit/>
          </a:bodyPr>
          <a:lstStyle/>
          <a:p>
            <a:r>
              <a:rPr lang="en-US" sz="1600" noProof="1">
                <a:latin typeface="Consolas" panose="020B0609020204030204" pitchFamily="49" charset="0"/>
                <a:cs typeface="Consolas" panose="020B0609020204030204" pitchFamily="49" charset="0"/>
              </a:rPr>
              <a:t>tables = []</a:t>
            </a:r>
          </a:p>
          <a:p>
            <a:r>
              <a:rPr lang="en-US" sz="1600" noProof="1">
                <a:latin typeface="Consolas" panose="020B0609020204030204" pitchFamily="49" charset="0"/>
                <a:cs typeface="Consolas" panose="020B0609020204030204" pitchFamily="49" charset="0"/>
              </a:rPr>
              <a:t>for filename in filenames:   </a:t>
            </a:r>
          </a:p>
          <a:p>
            <a:r>
              <a:rPr lang="en-US" sz="1600" noProof="1">
                <a:latin typeface="Consolas" panose="020B0609020204030204" pitchFamily="49" charset="0"/>
                <a:cs typeface="Consolas" panose="020B0609020204030204" pitchFamily="49" charset="0"/>
              </a:rPr>
              <a:t>    # Parse filename</a:t>
            </a:r>
          </a:p>
          <a:p>
            <a:r>
              <a:rPr lang="en-US" sz="1600" noProof="1">
                <a:latin typeface="Consolas" panose="020B0609020204030204" pitchFamily="49" charset="0"/>
                <a:cs typeface="Consolas" panose="020B0609020204030204" pitchFamily="49" charset="0"/>
              </a:rPr>
              <a:t>    year_month, _, country = filename[:-4].split('_')</a:t>
            </a:r>
          </a:p>
          <a:p>
            <a:r>
              <a:rPr lang="en-US" sz="1600" noProof="1">
                <a:latin typeface="Consolas" panose="020B0609020204030204" pitchFamily="49" charset="0"/>
                <a:cs typeface="Consolas" panose="020B0609020204030204" pitchFamily="49" charset="0"/>
              </a:rPr>
              <a:t>    # Read table and add columns for the variables</a:t>
            </a:r>
          </a:p>
          <a:p>
            <a:r>
              <a:rPr lang="en-US" sz="1600" noProof="1">
                <a:latin typeface="Consolas" panose="020B0609020204030204" pitchFamily="49" charset="0"/>
                <a:cs typeface="Consolas" panose="020B0609020204030204" pitchFamily="49" charset="0"/>
              </a:rPr>
              <a:t>    df = pd.read_csv(filename)</a:t>
            </a:r>
          </a:p>
          <a:p>
            <a:r>
              <a:rPr lang="en-US" sz="1600" noProof="1">
                <a:latin typeface="Consolas" panose="020B0609020204030204" pitchFamily="49" charset="0"/>
                <a:cs typeface="Consolas" panose="020B0609020204030204" pitchFamily="49" charset="0"/>
              </a:rPr>
              <a:t>    </a:t>
            </a:r>
            <a:r>
              <a:rPr lang="en-US" sz="1600" b="1" noProof="1">
                <a:latin typeface="Consolas" panose="020B0609020204030204" pitchFamily="49" charset="0"/>
                <a:cs typeface="Consolas" panose="020B0609020204030204" pitchFamily="49" charset="0"/>
              </a:rPr>
              <a:t># Add the variables that were in the filename</a:t>
            </a:r>
          </a:p>
          <a:p>
            <a:r>
              <a:rPr lang="en-US" sz="1600" b="1" noProof="1">
                <a:latin typeface="Consolas" panose="020B0609020204030204" pitchFamily="49" charset="0"/>
                <a:cs typeface="Consolas" panose="020B0609020204030204" pitchFamily="49" charset="0"/>
              </a:rPr>
              <a:t>    df['year_month'] = year_month</a:t>
            </a:r>
          </a:p>
          <a:p>
            <a:r>
              <a:rPr lang="en-US" sz="1600" b="1" noProof="1">
                <a:latin typeface="Consolas" panose="020B0609020204030204" pitchFamily="49" charset="0"/>
                <a:cs typeface="Consolas" panose="020B0609020204030204" pitchFamily="49" charset="0"/>
              </a:rPr>
              <a:t>    df['country’] = country</a:t>
            </a:r>
          </a:p>
          <a:p>
            <a:r>
              <a:rPr lang="en-US" sz="1600" noProof="1">
                <a:latin typeface="Consolas" panose="020B0609020204030204" pitchFamily="49" charset="0"/>
                <a:cs typeface="Consolas" panose="020B0609020204030204" pitchFamily="49" charset="0"/>
              </a:rPr>
              <a:t>    # Store table</a:t>
            </a:r>
          </a:p>
          <a:p>
            <a:r>
              <a:rPr lang="en-US" sz="1600" noProof="1">
                <a:latin typeface="Consolas" panose="020B0609020204030204" pitchFamily="49" charset="0"/>
                <a:cs typeface="Consolas" panose="020B0609020204030204" pitchFamily="49" charset="0"/>
              </a:rPr>
              <a:t>    tables.append(df)</a:t>
            </a:r>
          </a:p>
          <a:p>
            <a:endParaRPr lang="en-US" sz="1600" noProof="1">
              <a:latin typeface="Consolas" panose="020B0609020204030204" pitchFamily="49" charset="0"/>
              <a:cs typeface="Consolas" panose="020B0609020204030204" pitchFamily="49" charset="0"/>
            </a:endParaRPr>
          </a:p>
          <a:p>
            <a:r>
              <a:rPr lang="en-US" sz="1600" noProof="1">
                <a:latin typeface="Consolas" panose="020B0609020204030204" pitchFamily="49" charset="0"/>
                <a:cs typeface="Consolas" panose="020B0609020204030204" pitchFamily="49" charset="0"/>
              </a:rPr>
              <a:t># Create complete table</a:t>
            </a:r>
          </a:p>
          <a:p>
            <a:r>
              <a:rPr lang="en-US" sz="1600" noProof="1">
                <a:latin typeface="Consolas" panose="020B0609020204030204" pitchFamily="49" charset="0"/>
                <a:cs typeface="Consolas" panose="020B0609020204030204" pitchFamily="49" charset="0"/>
              </a:rPr>
              <a:t>tidy_df = </a:t>
            </a:r>
            <a:r>
              <a:rPr lang="en-US" sz="1600" b="1" noProof="1">
                <a:latin typeface="Consolas" panose="020B0609020204030204" pitchFamily="49" charset="0"/>
                <a:cs typeface="Consolas" panose="020B0609020204030204" pitchFamily="49" charset="0"/>
              </a:rPr>
              <a:t>pd.concat(tables)</a:t>
            </a:r>
            <a:r>
              <a:rPr lang="en-CH" sz="1600" b="1" noProof="1">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693425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102952</TotalTime>
  <Words>8273</Words>
  <Application>Microsoft Macintosh PowerPoint</Application>
  <PresentationFormat>Widescreen</PresentationFormat>
  <Paragraphs>1821</Paragraphs>
  <Slides>114</Slides>
  <Notes>25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114</vt:i4>
      </vt:variant>
    </vt:vector>
  </HeadingPairs>
  <TitlesOfParts>
    <vt:vector size="129" baseType="lpstr">
      <vt:lpstr>Aptos</vt:lpstr>
      <vt:lpstr>Arial</vt:lpstr>
      <vt:lpstr>Baskerville</vt:lpstr>
      <vt:lpstr>Calibri</vt:lpstr>
      <vt:lpstr>Calibri Light</vt:lpstr>
      <vt:lpstr>CMR10</vt:lpstr>
      <vt:lpstr>Consolas</vt:lpstr>
      <vt:lpstr>Courier New</vt:lpstr>
      <vt:lpstr>Google Sans</vt:lpstr>
      <vt:lpstr>Harding</vt:lpstr>
      <vt:lpstr>Helvetica Neue</vt:lpstr>
      <vt:lpstr>SegoeUI</vt:lpstr>
      <vt:lpstr>Source Sans Pro</vt:lpstr>
      <vt:lpstr>Wingdings</vt:lpstr>
      <vt:lpstr>Office Theme</vt:lpstr>
      <vt:lpstr>PowerPoint Presentation</vt:lpstr>
      <vt:lpstr>Things one thinks about when thinking about data</vt:lpstr>
      <vt:lpstr>Things one thinks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NumPy – huh, yeah – what’s it good for?</vt:lpstr>
      <vt:lpstr>NumPy – huh, yeah – what’s it good for?</vt:lpstr>
      <vt:lpstr>Efficiency of NumPy</vt:lpstr>
      <vt:lpstr>Efficiency of NumPy</vt:lpstr>
      <vt:lpstr>NumPy’s memory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Fancy indexing in NumPy – reference slide</vt:lpstr>
      <vt:lpstr>Operations that only change the metadata return a “view “ of the original memory block, otherwise a new memory block needs to be allocated, returning a “copy”</vt:lpstr>
      <vt:lpstr>NumPy views and copies</vt:lpstr>
      <vt:lpstr>NumPy views and copies</vt:lpstr>
      <vt:lpstr>A special kind of view: broadcasting operations</vt:lpstr>
      <vt:lpstr>A special kind of view: broadcasting operations</vt:lpstr>
      <vt:lpstr>NumPy uses broadcasting to perform operation on arrays of different shape without having to allocate extra memory</vt:lpstr>
      <vt:lpstr>Broadcasting notebook summary</vt:lpstr>
      <vt:lpstr>PowerPoint Presentation</vt:lpstr>
      <vt:lpstr>For-loops in Python vs in C</vt:lpstr>
      <vt:lpstr>PowerPoint Presentation</vt:lpstr>
      <vt:lpstr>PowerPoint Presentation</vt:lpstr>
      <vt:lpstr>For-loops in Python vs in C</vt:lpstr>
      <vt:lpstr>Exercise: vectorize the code</vt:lpstr>
      <vt:lpstr>PowerPoint Presentation</vt:lpstr>
      <vt:lpstr>Spreadsheets and databases rule the world!</vt:lpstr>
      <vt:lpstr>What is tabular data?</vt:lpstr>
      <vt:lpstr>What is tabular data?</vt:lpstr>
      <vt:lpstr>Many tools to handle tabular data</vt:lpstr>
      <vt:lpstr>Tabular data ideas and operations are universal for all tabular data tools</vt:lpstr>
      <vt:lpstr>Introduction to Pandas</vt:lpstr>
      <vt:lpstr>Introduction to Pandas</vt:lpstr>
      <vt:lpstr>Basic Pandas reference slide</vt:lpstr>
      <vt:lpstr>Tabular data example from the lab</vt:lpstr>
      <vt:lpstr>Variables</vt:lpstr>
      <vt:lpstr>Variables</vt:lpstr>
      <vt:lpstr>Variables</vt:lpstr>
      <vt:lpstr>Variables</vt:lpstr>
      <vt:lpstr>Hands-on Let’s have a look at the neural data</vt:lpstr>
      <vt:lpstr>TABULAR DATA OPERATIONS</vt:lpstr>
      <vt:lpstr>Common operations on tabular data</vt:lpstr>
      <vt:lpstr>Joins</vt:lpstr>
      <vt:lpstr>Join operations: combining informations from multiple tables</vt:lpstr>
      <vt:lpstr>Join operations</vt:lpstr>
      <vt:lpstr>Join operations</vt:lpstr>
      <vt:lpstr>Hands-on </vt:lpstr>
      <vt:lpstr>Split-apply-combine</vt:lpstr>
      <vt:lpstr>The basic structure of most numerical analyses</vt:lpstr>
      <vt:lpstr>Split-apply-combine  operations</vt:lpstr>
      <vt:lpstr>Split-apply-combine  operations</vt:lpstr>
      <vt:lpstr>PowerPoint Presentation</vt:lpstr>
      <vt:lpstr>PowerPoint Presentation</vt:lpstr>
      <vt:lpstr>Hands-on </vt:lpstr>
      <vt:lpstr>Hands-on </vt:lpstr>
      <vt:lpstr>Tidy Data</vt:lpstr>
      <vt:lpstr>Same data, different organization Which one is best for data analysis?</vt:lpstr>
      <vt:lpstr>Same data, different organization Which one is best for data analysis?</vt:lpstr>
      <vt:lpstr>Tidy data</vt:lpstr>
      <vt:lpstr>Hands-on</vt:lpstr>
      <vt:lpstr>Hands-on</vt:lpstr>
      <vt:lpstr>Messy data</vt:lpstr>
      <vt:lpstr>The life-changing magic of tidying up data</vt:lpstr>
      <vt:lpstr>The life-changing magic of tidying up data</vt:lpstr>
      <vt:lpstr>The life-changing magic of tidying up data</vt:lpstr>
      <vt:lpstr>Hands-on</vt:lpstr>
      <vt:lpstr>Why is tidy data good?</vt:lpstr>
      <vt:lpstr>Window functions</vt:lpstr>
      <vt:lpstr>Window functions: grouped row-by-row operations</vt:lpstr>
      <vt:lpstr>Window functions</vt:lpstr>
      <vt:lpstr>Window functions</vt:lpstr>
      <vt:lpstr>Window functions operations</vt:lpstr>
      <vt:lpstr>Hands-on</vt:lpstr>
      <vt:lpstr>Global summary</vt:lpstr>
      <vt:lpstr>What we didn’t talk about</vt:lpstr>
      <vt:lpstr>Thank you!</vt:lpstr>
      <vt:lpstr>PowerPoint Presentation</vt:lpstr>
      <vt:lpstr>Data organization</vt:lpstr>
      <vt:lpstr>Organizing multiple tables</vt:lpstr>
      <vt:lpstr>Dealing with changes in the data</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Metodieva, Verjinia</cp:lastModifiedBy>
  <cp:revision>1610</cp:revision>
  <cp:lastPrinted>2017-08-28T05:46:03Z</cp:lastPrinted>
  <dcterms:created xsi:type="dcterms:W3CDTF">2010-10-01T16:09:12Z</dcterms:created>
  <dcterms:modified xsi:type="dcterms:W3CDTF">2024-08-27T12:01:01Z</dcterms:modified>
</cp:coreProperties>
</file>